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</p:sldIdLst>
  <p:sldSz cy="3244850" cx="5765800"/>
  <p:notesSz cx="5765800" cy="3244850"/>
  <p:embeddedFontLst>
    <p:embeddedFont>
      <p:font typeface="Tahoma"/>
      <p:regular r:id="rId65"/>
      <p:bold r:id="rId66"/>
    </p:embeddedFont>
    <p:embeddedFont>
      <p:font typeface="Helvetica Neue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  <p15:guide id="3" orient="horz" pos="43">
          <p15:clr>
            <a:srgbClr val="747775"/>
          </p15:clr>
        </p15:guide>
      </p15:sldGuideLst>
    </p:ext>
    <p:ext uri="GoogleSlidesCustomDataVersion2">
      <go:slidesCustomData xmlns:go="http://customooxmlschemas.google.com/" r:id="rId71" roundtripDataSignature="AMtx7miuENyjWkn1YaO9Q0wQsyXafX7UK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9C6E27-68A0-4ED0-9203-83A89F3339E2}">
  <a:tblStyle styleId="{909C6E27-68A0-4ED0-9203-83A89F3339E2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A09C8E6F-CA36-499C-9798-5C7DC42ECA5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  <p:guide pos="4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customschemas.google.com/relationships/presentationmetadata" Target="metadata"/><Relationship Id="rId70" Type="http://schemas.openxmlformats.org/officeDocument/2006/relationships/font" Target="fonts/HelveticaNeue-boldItalic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Tahoma-bold.fntdata"/><Relationship Id="rId21" Type="http://schemas.openxmlformats.org/officeDocument/2006/relationships/slide" Target="slides/slide15.xml"/><Relationship Id="rId65" Type="http://schemas.openxmlformats.org/officeDocument/2006/relationships/font" Target="fonts/Tahoma-regular.fntdata"/><Relationship Id="rId24" Type="http://schemas.openxmlformats.org/officeDocument/2006/relationships/slide" Target="slides/slide18.xml"/><Relationship Id="rId68" Type="http://schemas.openxmlformats.org/officeDocument/2006/relationships/font" Target="fonts/HelveticaNeue-bold.fntdata"/><Relationship Id="rId23" Type="http://schemas.openxmlformats.org/officeDocument/2006/relationships/slide" Target="slides/slide17.xml"/><Relationship Id="rId67" Type="http://schemas.openxmlformats.org/officeDocument/2006/relationships/font" Target="fonts/HelveticaNeue-regular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HelveticaNeue-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220fd27c11_4_9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1" name="Google Shape;111;g3220fd27c11_4_9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220fd27c11_4_2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0" name="Google Shape;130;g3220fd27c11_4_2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220fd27c11_4_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8" name="Google Shape;138;g3220fd27c11_4_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220fd27c11_4_7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6" name="Google Shape;146;g3220fd27c11_4_7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220fd27c11_5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g3220fd27c11_5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220fd27c11_5_3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2" name="Google Shape;172;g3220fd27c11_5_3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20fd27c11_5_12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220fd27c11_5_12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220fd27c11_5_2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6" name="Google Shape;186;g3220fd27c11_5_2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34be74e08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" name="Google Shape;193;g3534be74e08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220fd27c11_5_4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0" name="Google Shape;200;g3220fd27c11_5_4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220fd27c11_5_6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g3220fd27c11_5_6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220fd27c11_5_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220fd27c11_5_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20fd27c11_5_9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3" name="Google Shape;223;g3220fd27c11_5_9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20fd27c11_5_11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1" name="Google Shape;231;g3220fd27c11_5_11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20fd27c11_5_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" name="Google Shape;237;g3220fd27c11_5_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220fd27c11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3220fd27c11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534be74e08_0_2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g3534be74e08_0_2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220fd27c11_5_1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1" name="Google Shape;261;g3220fd27c11_5_1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220fd27c11_5_14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9" name="Google Shape;269;g3220fd27c11_5_14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534be74e08_0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7" name="Google Shape;277;g3534be74e08_0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220fd27c11_0_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" name="Google Shape;53;g3220fd27c11_0_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220fd27c11_5_16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3220fd27c11_5_16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20fd27c11_5_15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3" name="Google Shape;303;g3220fd27c11_5_15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220fd27c11_5_18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g3220fd27c11_5_18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220fd27c11_5_20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3" name="Google Shape;343;g3220fd27c11_5_20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9" name="Google Shape;359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" name="Google Shape;368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534be74e08_0_4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8" name="Google Shape;378;g3534be74e08_0_4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20fd27c11_5_3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g3220fd27c11_5_3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220fd27c11_4_4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g3220fd27c11_4_4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220fd27c11_5_29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5" name="Google Shape;395;g3220fd27c11_5_29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3" name="Google Shape;403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220fd27c11_5_36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3" name="Google Shape;413;g3220fd27c11_5_36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220fd27c11_5_3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1" name="Google Shape;421;g3220fd27c11_5_3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220fd27c11_5_33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3220fd27c11_5_33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32230ee4132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5" name="Google Shape;435;g32230ee4132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359bad66d_0_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35359bad66d_0_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3220fd27c11_5_3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9" name="Google Shape;449;g3220fd27c11_5_3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3534be74e08_0_5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5" name="Google Shape;465;g3534be74e08_0_5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34be74e08_0_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9" name="Google Shape;69;g3534be74e08_0_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20fd27c11_5_4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4" name="Google Shape;474;g3220fd27c11_5_412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35359bad66d_0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3" name="Google Shape;483;g35359bad66d_0_8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0" name="Google Shape;490;p11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77a08ae626_1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377a08ae626_1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220fd27c11_5_2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5" name="Google Shape;505;g3220fd27c11_5_2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220fd27c11_5_25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1" name="Google Shape;511;g3220fd27c11_5_25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20fd27c11_5_26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8" name="Google Shape;518;g3220fd27c11_5_26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220fd27c11_5_2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6" name="Google Shape;526;g3220fd27c11_5_2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p2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20fd27c11_4_5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220fd27c11_4_5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220fd27c11_0_8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6" name="Google Shape;86;g3220fd27c11_0_8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220fd27c11_0_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5" name="Google Shape;95;g3220fd27c11_0_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220fd27c11_5_37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3" name="Google Shape;103;g3220fd27c11_5_37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0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0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1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1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/>
          <p:nvPr>
            <p:ph type="ctrTitle"/>
          </p:nvPr>
        </p:nvSpPr>
        <p:spPr>
          <a:xfrm>
            <a:off x="1434846" y="161036"/>
            <a:ext cx="28670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2"/>
          <p:cNvSpPr txBox="1"/>
          <p:nvPr>
            <p:ph idx="1" type="subTitle"/>
          </p:nvPr>
        </p:nvSpPr>
        <p:spPr>
          <a:xfrm>
            <a:off x="86664" y="2450693"/>
            <a:ext cx="469455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2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2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2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3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3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3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4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4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4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4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4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4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29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9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2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29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2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25.xml"/><Relationship Id="rId4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27.xml"/><Relationship Id="rId4" Type="http://schemas.openxmlformats.org/officeDocument/2006/relationships/image" Target="../media/image35.png"/><Relationship Id="rId5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28.xml"/><Relationship Id="rId4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30.xml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34.png"/><Relationship Id="rId8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31.xml"/><Relationship Id="rId4" Type="http://schemas.openxmlformats.org/officeDocument/2006/relationships/image" Target="../media/image4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slide" Target="/ppt/slides/slide32.xml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47.png"/><Relationship Id="rId7" Type="http://schemas.openxmlformats.org/officeDocument/2006/relationships/image" Target="../media/image34.png"/><Relationship Id="rId8" Type="http://schemas.openxmlformats.org/officeDocument/2006/relationships/image" Target="../media/image51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Relationship Id="rId4" Type="http://schemas.openxmlformats.org/officeDocument/2006/relationships/image" Target="../media/image54.png"/><Relationship Id="rId5" Type="http://schemas.openxmlformats.org/officeDocument/2006/relationships/image" Target="../media/image56.jpg"/><Relationship Id="rId6" Type="http://schemas.openxmlformats.org/officeDocument/2006/relationships/image" Target="../media/image5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71.jpg"/><Relationship Id="rId4" Type="http://schemas.openxmlformats.org/officeDocument/2006/relationships/image" Target="../media/image5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hyperlink" Target="https://www.researchgate.net/figure/An-example-of-road-network-extraction-and-graph-representation_fig12_279263325" TargetMode="External"/><Relationship Id="rId9" Type="http://schemas.openxmlformats.org/officeDocument/2006/relationships/image" Target="../media/image44.png"/><Relationship Id="rId5" Type="http://schemas.openxmlformats.org/officeDocument/2006/relationships/hyperlink" Target="https://www.researchgate.net/figure/An-example-of-road-network-extraction-and-graph-representation_fig12_279263325" TargetMode="External"/><Relationship Id="rId6" Type="http://schemas.openxmlformats.org/officeDocument/2006/relationships/hyperlink" Target="https://www.researchgate.net/figure/2-A-graph-visualisation-of-the-topology-of-network-connections-of-the-core-of-the_fig2_239550496" TargetMode="External"/><Relationship Id="rId7" Type="http://schemas.openxmlformats.org/officeDocument/2006/relationships/hyperlink" Target="https://www.researchgate.net/figure/2-A-graph-visualisation-of-the-topology-of-network-connections-of-the-core-of-the_fig2_239550496" TargetMode="External"/><Relationship Id="rId8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1.png"/><Relationship Id="rId4" Type="http://schemas.openxmlformats.org/officeDocument/2006/relationships/image" Target="../media/image4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1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5.png"/><Relationship Id="rId4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3.png"/><Relationship Id="rId4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Relationship Id="rId5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0.png"/><Relationship Id="rId4" Type="http://schemas.openxmlformats.org/officeDocument/2006/relationships/image" Target="../media/image73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researchgate.net/publication/340347681_A_Study_on_Graph_Theory_Properties_of_On-line_Social_Networks" TargetMode="External"/><Relationship Id="rId4" Type="http://schemas.openxmlformats.org/officeDocument/2006/relationships/hyperlink" Target="https://www.researchgate.net/publication/340347681_A_Study_on_Graph_Theory_Properties_of_On-line_Social_Networks" TargetMode="External"/><Relationship Id="rId5" Type="http://schemas.openxmlformats.org/officeDocument/2006/relationships/hyperlink" Target="https://benthamopen.com/contents/supplementary-material/TOBIOIJ-5-53_SD1.pdf" TargetMode="External"/><Relationship Id="rId6" Type="http://schemas.openxmlformats.org/officeDocument/2006/relationships/hyperlink" Target="https://benthamopen.com/contents/supplementary-material/TOBIOIJ-5-53_SD1.pdf" TargetMode="External"/><Relationship Id="rId7" Type="http://schemas.openxmlformats.org/officeDocument/2006/relationships/image" Target="../media/image27.png"/><Relationship Id="rId8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/>
        </p:nvSpPr>
        <p:spPr>
          <a:xfrm>
            <a:off x="1568151" y="1237300"/>
            <a:ext cx="22149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800" u="none" cap="none" strike="noStrike">
                <a:solidFill>
                  <a:srgbClr val="3C4452"/>
                </a:solidFill>
                <a:latin typeface="Tahoma"/>
                <a:ea typeface="Tahoma"/>
                <a:cs typeface="Tahoma"/>
                <a:sym typeface="Tahoma"/>
              </a:rPr>
              <a:t>Lecture: Graph Basics 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220fd27c11_4_91"/>
          <p:cNvSpPr txBox="1"/>
          <p:nvPr>
            <p:ph type="title"/>
          </p:nvPr>
        </p:nvSpPr>
        <p:spPr>
          <a:xfrm>
            <a:off x="269217" y="8"/>
            <a:ext cx="42309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/>
              <a:t>Vertex Degrees</a:t>
            </a:r>
            <a:endParaRPr sz="1600"/>
          </a:p>
        </p:txBody>
      </p:sp>
      <p:sp>
        <p:nvSpPr>
          <p:cNvPr id="114" name="Google Shape;114;g3220fd27c11_4_91"/>
          <p:cNvSpPr txBox="1"/>
          <p:nvPr/>
        </p:nvSpPr>
        <p:spPr>
          <a:xfrm>
            <a:off x="93075" y="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15" name="Google Shape;115;g3220fd27c11_4_91"/>
          <p:cNvGrpSpPr/>
          <p:nvPr/>
        </p:nvGrpSpPr>
        <p:grpSpPr>
          <a:xfrm>
            <a:off x="309197" y="1655280"/>
            <a:ext cx="4040453" cy="1589569"/>
            <a:chOff x="309197" y="1797780"/>
            <a:chExt cx="4040453" cy="1589569"/>
          </a:xfrm>
        </p:grpSpPr>
        <p:pic>
          <p:nvPicPr>
            <p:cNvPr id="116" name="Google Shape;116;g3220fd27c11_4_9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7" y="1942378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g3220fd27c11_4_9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8" y="32857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g3220fd27c11_4_9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8" y="3273048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g3220fd27c11_4_9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8849" y="1797780"/>
              <a:ext cx="50800" cy="1487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g3220fd27c11_4_91"/>
            <p:cNvSpPr/>
            <p:nvPr/>
          </p:nvSpPr>
          <p:spPr>
            <a:xfrm>
              <a:off x="309197" y="1986646"/>
              <a:ext cx="3989704" cy="1350010"/>
            </a:xfrm>
            <a:custGeom>
              <a:rect b="b" l="l" r="r" t="t"/>
              <a:pathLst>
                <a:path extrusionOk="0" h="1350010" w="3989704">
                  <a:moveTo>
                    <a:pt x="3989652" y="0"/>
                  </a:moveTo>
                  <a:lnTo>
                    <a:pt x="0" y="0"/>
                  </a:lnTo>
                  <a:lnTo>
                    <a:pt x="0" y="1299102"/>
                  </a:lnTo>
                  <a:lnTo>
                    <a:pt x="4008" y="1318827"/>
                  </a:lnTo>
                  <a:lnTo>
                    <a:pt x="14922" y="1334980"/>
                  </a:lnTo>
                  <a:lnTo>
                    <a:pt x="31075" y="1345894"/>
                  </a:lnTo>
                  <a:lnTo>
                    <a:pt x="50800" y="1349902"/>
                  </a:lnTo>
                  <a:lnTo>
                    <a:pt x="3938852" y="1349902"/>
                  </a:lnTo>
                  <a:lnTo>
                    <a:pt x="3958576" y="1345894"/>
                  </a:lnTo>
                  <a:lnTo>
                    <a:pt x="3974729" y="1334980"/>
                  </a:lnTo>
                  <a:lnTo>
                    <a:pt x="3985644" y="1318827"/>
                  </a:lnTo>
                  <a:lnTo>
                    <a:pt x="3989652" y="129910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3220fd27c11_4_91"/>
            <p:cNvSpPr/>
            <p:nvPr/>
          </p:nvSpPr>
          <p:spPr>
            <a:xfrm>
              <a:off x="4298849" y="1835880"/>
              <a:ext cx="0" cy="1469389"/>
            </a:xfrm>
            <a:custGeom>
              <a:rect b="b" l="l" r="r" t="t"/>
              <a:pathLst>
                <a:path extrusionOk="0" h="1469389" w="120000">
                  <a:moveTo>
                    <a:pt x="0" y="146891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3220fd27c11_4_91"/>
            <p:cNvSpPr/>
            <p:nvPr/>
          </p:nvSpPr>
          <p:spPr>
            <a:xfrm>
              <a:off x="4298849" y="18231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3220fd27c11_4_91"/>
            <p:cNvSpPr/>
            <p:nvPr/>
          </p:nvSpPr>
          <p:spPr>
            <a:xfrm>
              <a:off x="4298849" y="18104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3220fd27c11_4_91"/>
            <p:cNvSpPr/>
            <p:nvPr/>
          </p:nvSpPr>
          <p:spPr>
            <a:xfrm>
              <a:off x="4298849" y="17977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5" name="Google Shape;125;g3220fd27c11_4_9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9997" y="2011959"/>
              <a:ext cx="2280916" cy="128016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26" name="Google Shape;126;g3220fd27c11_4_91"/>
          <p:cNvGraphicFramePr/>
          <p:nvPr/>
        </p:nvGraphicFramePr>
        <p:xfrm>
          <a:off x="3011509" y="193316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{909C6E27-68A0-4ED0-9203-83A89F3339E2}</a:tableStyleId>
              </a:tblPr>
              <a:tblGrid>
                <a:gridCol w="527050"/>
                <a:gridCol w="371475"/>
              </a:tblGrid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Vertex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4445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</a:tr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1905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</a:tbl>
          </a:graphicData>
        </a:graphic>
      </p:graphicFrame>
      <p:sp>
        <p:nvSpPr>
          <p:cNvPr id="127" name="Google Shape;127;g3220fd27c11_4_91"/>
          <p:cNvSpPr/>
          <p:nvPr/>
        </p:nvSpPr>
        <p:spPr>
          <a:xfrm>
            <a:off x="334572" y="1595837"/>
            <a:ext cx="3989704" cy="201930"/>
          </a:xfrm>
          <a:custGeom>
            <a:rect b="b" l="l" r="r" t="t"/>
            <a:pathLst>
              <a:path extrusionOk="0" h="201930" w="3989704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1471"/>
                </a:lnTo>
                <a:lnTo>
                  <a:pt x="3989652" y="201471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005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05103" marR="0" rtl="0" algn="l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(Undirected graph)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20fd27c11_4_22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sp>
        <p:nvSpPr>
          <p:cNvPr id="133" name="Google Shape;133;g3220fd27c11_4_22"/>
          <p:cNvSpPr txBox="1"/>
          <p:nvPr/>
        </p:nvSpPr>
        <p:spPr>
          <a:xfrm>
            <a:off x="29700" y="27535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Degrees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:, here v is a node/vertex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g3220fd27c11_4_22"/>
          <p:cNvSpPr txBox="1"/>
          <p:nvPr/>
        </p:nvSpPr>
        <p:spPr>
          <a:xfrm>
            <a:off x="3143050" y="1936675"/>
            <a:ext cx="23961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in-degree and out-degree of d?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5" name="Google Shape;135;g3220fd27c11_4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450" y="1823850"/>
            <a:ext cx="2638300" cy="138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220fd27c11_4_31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sp>
        <p:nvSpPr>
          <p:cNvPr id="141" name="Google Shape;141;g3220fd27c11_4_31"/>
          <p:cNvSpPr txBox="1"/>
          <p:nvPr/>
        </p:nvSpPr>
        <p:spPr>
          <a:xfrm>
            <a:off x="80725" y="68550"/>
            <a:ext cx="5651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g3220fd27c11_4_31"/>
          <p:cNvSpPr txBox="1"/>
          <p:nvPr/>
        </p:nvSpPr>
        <p:spPr>
          <a:xfrm>
            <a:off x="3322700" y="1716200"/>
            <a:ext cx="227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of vertex d is 1. (incoming from b)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of vertex is 2. (out-going to c, e)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g3220fd27c11_4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925" y="1526875"/>
            <a:ext cx="3002700" cy="15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220fd27c11_4_70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sp>
        <p:nvSpPr>
          <p:cNvPr id="149" name="Google Shape;149;g3220fd27c11_4_70"/>
          <p:cNvSpPr txBox="1"/>
          <p:nvPr/>
        </p:nvSpPr>
        <p:spPr>
          <a:xfrm>
            <a:off x="149700" y="127700"/>
            <a:ext cx="5651100" cy="13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incoming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outgoing edges from v (Number of edges originating from the vertex)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150" name="Google Shape;150;g3220fd27c11_4_70"/>
          <p:cNvGrpSpPr/>
          <p:nvPr/>
        </p:nvGrpSpPr>
        <p:grpSpPr>
          <a:xfrm>
            <a:off x="601922" y="1585830"/>
            <a:ext cx="4040453" cy="1589569"/>
            <a:chOff x="309197" y="1797780"/>
            <a:chExt cx="4040453" cy="1589569"/>
          </a:xfrm>
        </p:grpSpPr>
        <p:pic>
          <p:nvPicPr>
            <p:cNvPr id="151" name="Google Shape;151;g3220fd27c11_4_7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9197" y="1942378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g3220fd27c11_4_7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9998" y="3285749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g3220fd27c11_4_7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10798" y="3273048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g3220fd27c11_4_7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298849" y="1797780"/>
              <a:ext cx="50800" cy="14879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" name="Google Shape;155;g3220fd27c11_4_70"/>
            <p:cNvSpPr/>
            <p:nvPr/>
          </p:nvSpPr>
          <p:spPr>
            <a:xfrm>
              <a:off x="309197" y="1986646"/>
              <a:ext cx="3989704" cy="1350010"/>
            </a:xfrm>
            <a:custGeom>
              <a:rect b="b" l="l" r="r" t="t"/>
              <a:pathLst>
                <a:path extrusionOk="0" h="1350010" w="3989704">
                  <a:moveTo>
                    <a:pt x="3989652" y="0"/>
                  </a:moveTo>
                  <a:lnTo>
                    <a:pt x="0" y="0"/>
                  </a:lnTo>
                  <a:lnTo>
                    <a:pt x="0" y="1299102"/>
                  </a:lnTo>
                  <a:lnTo>
                    <a:pt x="4008" y="1318827"/>
                  </a:lnTo>
                  <a:lnTo>
                    <a:pt x="14922" y="1334980"/>
                  </a:lnTo>
                  <a:lnTo>
                    <a:pt x="31075" y="1345894"/>
                  </a:lnTo>
                  <a:lnTo>
                    <a:pt x="50800" y="1349902"/>
                  </a:lnTo>
                  <a:lnTo>
                    <a:pt x="3938852" y="1349902"/>
                  </a:lnTo>
                  <a:lnTo>
                    <a:pt x="3958576" y="1345894"/>
                  </a:lnTo>
                  <a:lnTo>
                    <a:pt x="3974729" y="1334980"/>
                  </a:lnTo>
                  <a:lnTo>
                    <a:pt x="3985644" y="1318827"/>
                  </a:lnTo>
                  <a:lnTo>
                    <a:pt x="3989652" y="1299102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g3220fd27c11_4_70"/>
            <p:cNvSpPr/>
            <p:nvPr/>
          </p:nvSpPr>
          <p:spPr>
            <a:xfrm>
              <a:off x="4298849" y="1835880"/>
              <a:ext cx="0" cy="1469389"/>
            </a:xfrm>
            <a:custGeom>
              <a:rect b="b" l="l" r="r" t="t"/>
              <a:pathLst>
                <a:path extrusionOk="0" h="1469389" w="120000">
                  <a:moveTo>
                    <a:pt x="0" y="1468918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3220fd27c11_4_70"/>
            <p:cNvSpPr/>
            <p:nvPr/>
          </p:nvSpPr>
          <p:spPr>
            <a:xfrm>
              <a:off x="4298849" y="18231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3220fd27c11_4_70"/>
            <p:cNvSpPr/>
            <p:nvPr/>
          </p:nvSpPr>
          <p:spPr>
            <a:xfrm>
              <a:off x="4298849" y="18104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g3220fd27c11_4_70"/>
            <p:cNvSpPr/>
            <p:nvPr/>
          </p:nvSpPr>
          <p:spPr>
            <a:xfrm>
              <a:off x="4298849" y="1797780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0" name="Google Shape;160;g3220fd27c11_4_7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59997" y="2011959"/>
              <a:ext cx="2280916" cy="1280164"/>
            </a:xfrm>
            <a:prstGeom prst="rect">
              <a:avLst/>
            </a:prstGeom>
            <a:noFill/>
            <a:ln>
              <a:noFill/>
            </a:ln>
          </p:spPr>
        </p:pic>
      </p:grpSp>
      <p:graphicFrame>
        <p:nvGraphicFramePr>
          <p:cNvPr id="161" name="Google Shape;161;g3220fd27c11_4_70"/>
          <p:cNvGraphicFramePr/>
          <p:nvPr/>
        </p:nvGraphicFramePr>
        <p:xfrm>
          <a:off x="3086709" y="1889877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{909C6E27-68A0-4ED0-9203-83A89F3339E2}</a:tableStyleId>
              </a:tblPr>
              <a:tblGrid>
                <a:gridCol w="573150"/>
                <a:gridCol w="653950"/>
              </a:tblGrid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Vertex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540" marR="0" rtl="0" algn="ctr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/>
                        <a:t> 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	out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FF"/>
                    </a:solidFill>
                  </a:tcPr>
                </a:tc>
              </a:tr>
              <a:tr h="1740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	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0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CCCC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2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CCCCFF"/>
                    </a:solidFill>
                  </a:tcPr>
                </a:tc>
              </a:tr>
              <a:tr h="17145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rgbClr val="E5E5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5885" marR="0" rtl="0" algn="l">
                        <a:lnSpc>
                          <a:spcPct val="10636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	3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E5E5FF"/>
                    </a:solidFill>
                  </a:tcPr>
                </a:tc>
              </a:tr>
            </a:tbl>
          </a:graphicData>
        </a:graphic>
      </p:graphicFrame>
      <p:sp>
        <p:nvSpPr>
          <p:cNvPr id="162" name="Google Shape;162;g3220fd27c11_4_70"/>
          <p:cNvSpPr/>
          <p:nvPr/>
        </p:nvSpPr>
        <p:spPr>
          <a:xfrm>
            <a:off x="627297" y="1546162"/>
            <a:ext cx="3989704" cy="201930"/>
          </a:xfrm>
          <a:custGeom>
            <a:rect b="b" l="l" r="r" t="t"/>
            <a:pathLst>
              <a:path extrusionOk="0" h="201930" w="3989704">
                <a:moveTo>
                  <a:pt x="3938852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201471"/>
                </a:lnTo>
                <a:lnTo>
                  <a:pt x="3989652" y="201471"/>
                </a:lnTo>
                <a:lnTo>
                  <a:pt x="3989652" y="50800"/>
                </a:lnTo>
                <a:lnTo>
                  <a:pt x="3985644" y="31075"/>
                </a:lnTo>
                <a:lnTo>
                  <a:pt x="3974729" y="14922"/>
                </a:lnTo>
                <a:lnTo>
                  <a:pt x="3958576" y="4008"/>
                </a:lnTo>
                <a:lnTo>
                  <a:pt x="3938852" y="0"/>
                </a:lnTo>
                <a:close/>
              </a:path>
            </a:pathLst>
          </a:custGeom>
          <a:solidFill>
            <a:srgbClr val="005F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205103" marR="0" rtl="0" algn="l">
              <a:lnSpc>
                <a:spcPct val="100000"/>
              </a:lnSpc>
              <a:spcBef>
                <a:spcPts val="131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Example (Directed graph)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220fd27c11_5_0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Path in a Graph</a:t>
            </a:r>
            <a:endParaRPr/>
          </a:p>
        </p:txBody>
      </p:sp>
      <p:sp>
        <p:nvSpPr>
          <p:cNvPr id="168" name="Google Shape;168;g3220fd27c11_5_0"/>
          <p:cNvSpPr txBox="1"/>
          <p:nvPr/>
        </p:nvSpPr>
        <p:spPr>
          <a:xfrm>
            <a:off x="235575" y="383225"/>
            <a:ext cx="5651100" cy="22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Path: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b="0" i="0" lang="en-US" sz="10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sequence of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connecting two vertices.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of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the path.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Shortest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length (number of edges) between two vertices.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from a to d:  (3 possible paths)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 (b, d), length=2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(a,b),(b,c),(c,d), , length=3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(a,b),(b,c),(c,e),(e,d), , length=4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Distance from a to d: 2 [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 (b, d)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Google Shape;169;g3220fd27c11_5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6950" y="1374325"/>
            <a:ext cx="2709149" cy="15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220fd27c11_5_35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Path in a Graph</a:t>
            </a:r>
            <a:endParaRPr/>
          </a:p>
        </p:txBody>
      </p:sp>
      <p:sp>
        <p:nvSpPr>
          <p:cNvPr id="175" name="Google Shape;175;g3220fd27c11_5_35"/>
          <p:cNvSpPr txBox="1"/>
          <p:nvPr/>
        </p:nvSpPr>
        <p:spPr>
          <a:xfrm>
            <a:off x="219650" y="408300"/>
            <a:ext cx="57180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 sequence of edges connecting two vertices.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Length of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Number of edges in the path.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from a to d:  (Only 1 possible path)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(a,b), (b, d)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g3220fd27c11_5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6950" y="1391900"/>
            <a:ext cx="3040750" cy="171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220fd27c11_5_123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Connected Graph</a:t>
            </a:r>
            <a:endParaRPr/>
          </a:p>
        </p:txBody>
      </p:sp>
      <p:sp>
        <p:nvSpPr>
          <p:cNvPr id="182" name="Google Shape;182;g3220fd27c11_5_123"/>
          <p:cNvSpPr txBox="1"/>
          <p:nvPr/>
        </p:nvSpPr>
        <p:spPr>
          <a:xfrm>
            <a:off x="184525" y="667175"/>
            <a:ext cx="5651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undirected graph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G is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for every pair of vertices u, v there exists a path from u to v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g3220fd27c11_5_123" title="fig5_undirected_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3325" y="1292800"/>
            <a:ext cx="3321628" cy="172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20fd27c11_5_26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Disconnected Graph</a:t>
            </a:r>
            <a:endParaRPr/>
          </a:p>
        </p:txBody>
      </p:sp>
      <p:sp>
        <p:nvSpPr>
          <p:cNvPr id="189" name="Google Shape;189;g3220fd27c11_5_26"/>
          <p:cNvSpPr txBox="1"/>
          <p:nvPr/>
        </p:nvSpPr>
        <p:spPr>
          <a:xfrm>
            <a:off x="286575" y="408300"/>
            <a:ext cx="53406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Disconnected Graph: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path exists between certain vertices.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 that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mutually reachable,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they form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graph is not connected, the vertices of the graph can be divided into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vertices are in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connected component </a:t>
            </a:r>
            <a:b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and only if they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by a path.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(Figure 5): The graph has two components.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g3220fd27c11_5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400" y="2084400"/>
            <a:ext cx="2045606" cy="11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34be74e08_0_0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Disconnected Graph</a:t>
            </a:r>
            <a:endParaRPr/>
          </a:p>
        </p:txBody>
      </p:sp>
      <p:sp>
        <p:nvSpPr>
          <p:cNvPr id="196" name="Google Shape;196;g3534be74e08_0_0"/>
          <p:cNvSpPr txBox="1"/>
          <p:nvPr/>
        </p:nvSpPr>
        <p:spPr>
          <a:xfrm>
            <a:off x="337550" y="310025"/>
            <a:ext cx="5240700" cy="15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Disconnected Graph: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 path exists between certain vertices.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 that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mutually reachable,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they form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graph is not connected, the vertices of the graph can be divided into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connected components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vertices are in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connected component </a:t>
            </a:r>
            <a:b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and only if they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connected by a path.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The graph has two components.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7" name="Google Shape;197;g3534be74e08_0_0" title="connected_componen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3963" y="1938475"/>
            <a:ext cx="3957874" cy="12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220fd27c11_5_46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Cycle in a Graph</a:t>
            </a:r>
            <a:endParaRPr/>
          </a:p>
        </p:txBody>
      </p:sp>
      <p:sp>
        <p:nvSpPr>
          <p:cNvPr id="203" name="Google Shape;203;g3220fd27c11_5_46"/>
          <p:cNvSpPr txBox="1"/>
          <p:nvPr/>
        </p:nvSpPr>
        <p:spPr>
          <a:xfrm>
            <a:off x="229700" y="-25525"/>
            <a:ext cx="5459400" cy="20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sequence of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starts and ends at the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same vertex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a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directed graph,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cycles are also directional.</a:t>
            </a:r>
            <a:endParaRPr b="0" i="0" sz="11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There are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cycles,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it’s called “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Acyclic”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there is at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least one cycle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it’s called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“cyclic”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 (Figure 5): formed cycles are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(b, d), (d, c), (b, c)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(d, e), (e, c), (c, d)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(b,d), (d,e), (e,c), (c,b)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g3220fd27c11_5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27175" y="1515775"/>
            <a:ext cx="2682225" cy="152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Overview</a:t>
            </a:r>
            <a:endParaRPr/>
          </a:p>
        </p:txBody>
      </p:sp>
      <p:sp>
        <p:nvSpPr>
          <p:cNvPr id="50" name="Google Shape;50;p2"/>
          <p:cNvSpPr txBox="1"/>
          <p:nvPr/>
        </p:nvSpPr>
        <p:spPr>
          <a:xfrm>
            <a:off x="124764" y="1070228"/>
            <a:ext cx="29571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17170" lvl="0" marL="22987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20fd27c11_5_62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Cycle in a Graph</a:t>
            </a:r>
            <a:endParaRPr/>
          </a:p>
        </p:txBody>
      </p:sp>
      <p:sp>
        <p:nvSpPr>
          <p:cNvPr id="210" name="Google Shape;210;g3220fd27c11_5_62"/>
          <p:cNvSpPr txBox="1"/>
          <p:nvPr/>
        </p:nvSpPr>
        <p:spPr>
          <a:xfrm>
            <a:off x="229700" y="68550"/>
            <a:ext cx="5459400" cy="15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sequence of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that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starts and ends at the same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 directed graph, the cycles are also directional.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(Figure 6): There are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cycles,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it’s called “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Acyclic”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 (Figure 8): (B, C), (C, E), (E, D), (D, B)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there is at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least one cycle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it’s called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“cyclic”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1" name="Google Shape;211;g3220fd27c11_5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6675" y="1397450"/>
            <a:ext cx="2684550" cy="141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g3220fd27c11_5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0000" y="1602600"/>
            <a:ext cx="1375426" cy="855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g3220fd27c11_5_62"/>
          <p:cNvSpPr txBox="1"/>
          <p:nvPr/>
        </p:nvSpPr>
        <p:spPr>
          <a:xfrm>
            <a:off x="3572200" y="2556675"/>
            <a:ext cx="219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Figure-8: directed graph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220fd27c11_5_72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Weighted Graphs</a:t>
            </a:r>
            <a:endParaRPr/>
          </a:p>
        </p:txBody>
      </p:sp>
      <p:sp>
        <p:nvSpPr>
          <p:cNvPr id="219" name="Google Shape;219;g3220fd27c11_5_72"/>
          <p:cNvSpPr txBox="1"/>
          <p:nvPr/>
        </p:nvSpPr>
        <p:spPr>
          <a:xfrm>
            <a:off x="99100" y="183675"/>
            <a:ext cx="5564100" cy="25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and/or edges can have weights assigned.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</a:t>
            </a:r>
            <a:r>
              <a:rPr b="0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importance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entity/object/concept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(e.g., traffic capacity of a junction).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</a:t>
            </a:r>
            <a:r>
              <a:rPr b="0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cost or strength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relationship between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(e.g., distance between road junctions).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can be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Undirected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Example: Road Network Graph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Vertices/nodes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Road junctions.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Weights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Traffic capacity at each junction.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Weights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Distance between junctions (length of roads).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0" name="Google Shape;220;g3220fd27c11_5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9325" y="1603975"/>
            <a:ext cx="1532427" cy="1475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20fd27c11_5_96"/>
          <p:cNvSpPr txBox="1"/>
          <p:nvPr>
            <p:ph type="title"/>
          </p:nvPr>
        </p:nvSpPr>
        <p:spPr>
          <a:xfrm>
            <a:off x="286567" y="355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Weighted Graphs</a:t>
            </a:r>
            <a:endParaRPr/>
          </a:p>
        </p:txBody>
      </p:sp>
      <p:sp>
        <p:nvSpPr>
          <p:cNvPr id="226" name="Google Shape;226;g3220fd27c11_5_96"/>
          <p:cNvSpPr txBox="1"/>
          <p:nvPr/>
        </p:nvSpPr>
        <p:spPr>
          <a:xfrm>
            <a:off x="408400" y="35525"/>
            <a:ext cx="5209200" cy="15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and/or edges can have weights assigned.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importance of the entity/object/concept (e.g., traffic capacity of a junction).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○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Weight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Represents the cost or strength of the relationship between vertices (e.g., distance between road junctions).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can be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Weighted Undirected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7" name="Google Shape;227;g3220fd27c11_5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1327" y="1648575"/>
            <a:ext cx="1810003" cy="133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3220fd27c11_5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6675" y="1648575"/>
            <a:ext cx="1863126" cy="139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220fd27c11_5_113"/>
          <p:cNvSpPr txBox="1"/>
          <p:nvPr>
            <p:ph type="title"/>
          </p:nvPr>
        </p:nvSpPr>
        <p:spPr>
          <a:xfrm>
            <a:off x="334617" y="1287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Default Graph Type</a:t>
            </a:r>
            <a:endParaRPr/>
          </a:p>
        </p:txBody>
      </p:sp>
      <p:sp>
        <p:nvSpPr>
          <p:cNvPr id="234" name="Google Shape;234;g3220fd27c11_5_113"/>
          <p:cNvSpPr txBox="1"/>
          <p:nvPr/>
        </p:nvSpPr>
        <p:spPr>
          <a:xfrm>
            <a:off x="862475" y="1029425"/>
            <a:ext cx="41019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Unless specified, "graph" refers to 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 undirected, unweighted graph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220fd27c11_5_87"/>
          <p:cNvSpPr txBox="1"/>
          <p:nvPr>
            <p:ph type="title"/>
          </p:nvPr>
        </p:nvSpPr>
        <p:spPr>
          <a:xfrm>
            <a:off x="223067" y="6858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Sparse vs Dense Graph</a:t>
            </a:r>
            <a:endParaRPr/>
          </a:p>
        </p:txBody>
      </p:sp>
      <p:sp>
        <p:nvSpPr>
          <p:cNvPr id="240" name="Google Shape;240;g3220fd27c11_5_87"/>
          <p:cNvSpPr txBox="1"/>
          <p:nvPr/>
        </p:nvSpPr>
        <p:spPr>
          <a:xfrm>
            <a:off x="385050" y="362913"/>
            <a:ext cx="51738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Sparse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Few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relative to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(nodes).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|E|≈ |V|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Dense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Many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relative to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number of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(nodes).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|E|≈ |V|</a:t>
            </a:r>
            <a:r>
              <a:rPr b="1" baseline="3000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1" baseline="3000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Importance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distinction between sparse and dense graphs influences the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choice of data structure for graph representation.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220fd27c11_5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5350" y="1583375"/>
            <a:ext cx="2131826" cy="126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220fd27c11_5_87"/>
          <p:cNvSpPr txBox="1"/>
          <p:nvPr/>
        </p:nvSpPr>
        <p:spPr>
          <a:xfrm>
            <a:off x="85850" y="2920125"/>
            <a:ext cx="55941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rPr b="0" i="0" lang="en-US" sz="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 source: https://www.researchgate.net/publication/333950431_Multi-moth_flame_optimization_for_solving_the_link_prediction_problem_in_complex_networks</a:t>
            </a:r>
            <a:endParaRPr b="0" i="0" sz="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220fd27c11_0_0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</a:t>
            </a:r>
            <a:endParaRPr/>
          </a:p>
        </p:txBody>
      </p:sp>
      <p:sp>
        <p:nvSpPr>
          <p:cNvPr id="248" name="Google Shape;248;g3220fd27c11_0_0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9" name="Google Shape;249;g3220fd27c11_0_0"/>
          <p:cNvSpPr txBox="1"/>
          <p:nvPr/>
        </p:nvSpPr>
        <p:spPr>
          <a:xfrm>
            <a:off x="124450" y="498775"/>
            <a:ext cx="5307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vs Trees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Unlike trees, graphs may lack a root node, making it impossible to traverse all vertices from a single starting point, especially in disconnected graphs.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Solution for Graph Representation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typical graph representations,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 vertices and edges are explicitly provided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ensure the entire graph structure is accessible, regardless of connectivity.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0" name="Google Shape;250;g3220fd27c11_0_0"/>
          <p:cNvPicPr preferRelativeResize="0"/>
          <p:nvPr/>
        </p:nvPicPr>
        <p:blipFill rotWithShape="1">
          <a:blip r:embed="rId4">
            <a:alphaModFix/>
          </a:blip>
          <a:srcRect b="10297" l="0" r="0" t="0"/>
          <a:stretch/>
        </p:blipFill>
        <p:spPr>
          <a:xfrm>
            <a:off x="1552675" y="1654700"/>
            <a:ext cx="2300249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34be74e08_0_25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</a:t>
            </a:r>
            <a:endParaRPr/>
          </a:p>
        </p:txBody>
      </p:sp>
      <p:sp>
        <p:nvSpPr>
          <p:cNvPr id="256" name="Google Shape;256;g3534be74e08_0_25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7" name="Google Shape;257;g3534be74e08_0_25"/>
          <p:cNvSpPr txBox="1"/>
          <p:nvPr/>
        </p:nvSpPr>
        <p:spPr>
          <a:xfrm>
            <a:off x="229100" y="792650"/>
            <a:ext cx="53076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Representations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Adjacency Matrix (Use a 2D matrix to represent the graph)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Adjacency List  (Use a 1D array of linked lists)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Incidence Matrix  (Use a 2D matrix to represent the graph)</a:t>
            </a:r>
            <a:endParaRPr b="0" i="0" sz="10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(popular for electrical circuits) [Optional]</a:t>
            </a:r>
            <a:endParaRPr b="0" i="0" sz="9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8" name="Google Shape;258;g3534be74e08_0_25"/>
          <p:cNvSpPr txBox="1"/>
          <p:nvPr/>
        </p:nvSpPr>
        <p:spPr>
          <a:xfrm>
            <a:off x="406175" y="2083150"/>
            <a:ext cx="5043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000" u="none" cap="none" strike="noStrike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Adjacency list-based and adjacency matrix Both are part of final syllabus</a:t>
            </a:r>
            <a:endParaRPr b="1" i="0" sz="8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220fd27c11_5_133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264" name="Google Shape;264;g3220fd27c11_5_133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65" name="Google Shape;265;g3220fd27c11_5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4575" y="397825"/>
            <a:ext cx="3023502" cy="5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3220fd27c11_5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250" y="995300"/>
            <a:ext cx="3507826" cy="219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220fd27c11_5_143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272" name="Google Shape;272;g3220fd27c11_5_143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g3220fd27c11_5_143"/>
          <p:cNvSpPr txBox="1"/>
          <p:nvPr/>
        </p:nvSpPr>
        <p:spPr>
          <a:xfrm>
            <a:off x="357400" y="418325"/>
            <a:ext cx="487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The matrix is symmetric (A[i][j]=A[j][i]).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example, (2, 3) and (3, 2) have the same value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Graphs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The matrix is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 symmetric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unless each edge (a,b) has a corresponding (b,a).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74" name="Google Shape;274;g3220fd27c11_5_1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9425" y="1098850"/>
            <a:ext cx="3341132" cy="2089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34be74e08_0_32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pic>
        <p:nvPicPr>
          <p:cNvPr id="280" name="Google Shape;280;g3534be74e08_0_32" title="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350" y="829125"/>
            <a:ext cx="2347950" cy="18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3534be74e08_0_32" title="graph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9475" y="945425"/>
            <a:ext cx="1756149" cy="191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3220fd27c11_0_99"/>
          <p:cNvSpPr txBox="1"/>
          <p:nvPr>
            <p:ph type="title"/>
          </p:nvPr>
        </p:nvSpPr>
        <p:spPr>
          <a:xfrm>
            <a:off x="257642" y="1454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What is a Graph?</a:t>
            </a:r>
            <a:endParaRPr/>
          </a:p>
        </p:txBody>
      </p:sp>
      <p:sp>
        <p:nvSpPr>
          <p:cNvPr id="56" name="Google Shape;56;g3220fd27c11_0_99"/>
          <p:cNvSpPr txBox="1"/>
          <p:nvPr/>
        </p:nvSpPr>
        <p:spPr>
          <a:xfrm>
            <a:off x="116800" y="633925"/>
            <a:ext cx="5349600" cy="21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30480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Definition: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have vertices (nodes) connected by edges 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G is a pair (V, E), where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2" marL="13716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■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V: Finite set of vertices (n=∣V∣)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2" marL="13716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■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E: Finite set of edges (m=∣E∣)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30480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30480" rtl="0" algn="l">
              <a:lnSpc>
                <a:spcPct val="115000"/>
              </a:lnSpc>
              <a:spcBef>
                <a:spcPts val="1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endParaRPr b="0" i="0" sz="1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ahoma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220fd27c11_5_165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287" name="Google Shape;287;g3220fd27c11_5_165"/>
          <p:cNvSpPr txBox="1"/>
          <p:nvPr/>
        </p:nvSpPr>
        <p:spPr>
          <a:xfrm>
            <a:off x="272401" y="261633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288" name="Google Shape;288;g3220fd27c11_5_165"/>
          <p:cNvGrpSpPr/>
          <p:nvPr/>
        </p:nvGrpSpPr>
        <p:grpSpPr>
          <a:xfrm>
            <a:off x="788747" y="939773"/>
            <a:ext cx="4040453" cy="1359480"/>
            <a:chOff x="309197" y="2023148"/>
            <a:chExt cx="4040453" cy="1359480"/>
          </a:xfrm>
        </p:grpSpPr>
        <p:sp>
          <p:nvSpPr>
            <p:cNvPr id="289" name="Google Shape;289;g3220fd27c11_5_165"/>
            <p:cNvSpPr/>
            <p:nvPr/>
          </p:nvSpPr>
          <p:spPr>
            <a:xfrm>
              <a:off x="309197" y="2023148"/>
              <a:ext cx="3989704" cy="201930"/>
            </a:xfrm>
            <a:custGeom>
              <a:rect b="b" l="l" r="r" t="t"/>
              <a:pathLst>
                <a:path extrusionOk="0" h="201930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471"/>
                  </a:lnTo>
                  <a:lnTo>
                    <a:pt x="3989652" y="201471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5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0" name="Google Shape;290;g3220fd27c11_5_1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197" y="2211965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g3220fd27c11_5_16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9998" y="328102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g3220fd27c11_5_16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0798" y="3268327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g3220fd27c11_5_16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98849" y="2067371"/>
              <a:ext cx="50800" cy="1213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g3220fd27c11_5_165"/>
            <p:cNvSpPr/>
            <p:nvPr/>
          </p:nvSpPr>
          <p:spPr>
            <a:xfrm>
              <a:off x="309197" y="2256237"/>
              <a:ext cx="3989704" cy="1075689"/>
            </a:xfrm>
            <a:custGeom>
              <a:rect b="b" l="l" r="r" t="t"/>
              <a:pathLst>
                <a:path extrusionOk="0" h="1075689" w="3989704">
                  <a:moveTo>
                    <a:pt x="3989652" y="0"/>
                  </a:moveTo>
                  <a:lnTo>
                    <a:pt x="0" y="0"/>
                  </a:lnTo>
                  <a:lnTo>
                    <a:pt x="0" y="1024790"/>
                  </a:lnTo>
                  <a:lnTo>
                    <a:pt x="4008" y="1044514"/>
                  </a:lnTo>
                  <a:lnTo>
                    <a:pt x="14922" y="1060667"/>
                  </a:lnTo>
                  <a:lnTo>
                    <a:pt x="31075" y="1071582"/>
                  </a:lnTo>
                  <a:lnTo>
                    <a:pt x="50800" y="1075590"/>
                  </a:lnTo>
                  <a:lnTo>
                    <a:pt x="3938852" y="1075590"/>
                  </a:lnTo>
                  <a:lnTo>
                    <a:pt x="3958576" y="1071582"/>
                  </a:lnTo>
                  <a:lnTo>
                    <a:pt x="3974729" y="1060667"/>
                  </a:lnTo>
                  <a:lnTo>
                    <a:pt x="3985644" y="1044514"/>
                  </a:lnTo>
                  <a:lnTo>
                    <a:pt x="3989652" y="102479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3220fd27c11_5_165"/>
            <p:cNvSpPr/>
            <p:nvPr/>
          </p:nvSpPr>
          <p:spPr>
            <a:xfrm>
              <a:off x="4298849" y="2105471"/>
              <a:ext cx="0" cy="1195070"/>
            </a:xfrm>
            <a:custGeom>
              <a:rect b="b" l="l" r="r" t="t"/>
              <a:pathLst>
                <a:path extrusionOk="0" h="1195070" w="120000">
                  <a:moveTo>
                    <a:pt x="0" y="119460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3220fd27c11_5_165"/>
            <p:cNvSpPr/>
            <p:nvPr/>
          </p:nvSpPr>
          <p:spPr>
            <a:xfrm>
              <a:off x="4298849" y="20927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3220fd27c11_5_165"/>
            <p:cNvSpPr/>
            <p:nvPr/>
          </p:nvSpPr>
          <p:spPr>
            <a:xfrm>
              <a:off x="4298849" y="20800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3220fd27c11_5_165"/>
            <p:cNvSpPr/>
            <p:nvPr/>
          </p:nvSpPr>
          <p:spPr>
            <a:xfrm>
              <a:off x="4298849" y="20673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9" name="Google Shape;299;g3220fd27c11_5_16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997" y="2281534"/>
              <a:ext cx="896093" cy="100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0" name="Google Shape;300;g3220fd27c11_5_165"/>
          <p:cNvSpPr txBox="1"/>
          <p:nvPr/>
        </p:nvSpPr>
        <p:spPr>
          <a:xfrm>
            <a:off x="826848" y="431120"/>
            <a:ext cx="38487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(Undirected graph)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3570" marR="0" rtl="0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9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b	c	d	e 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1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	0	1	1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	1	0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1	1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220fd27c11_5_156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306" name="Google Shape;306;g3220fd27c11_5_156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7" name="Google Shape;307;g3220fd27c11_5_1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51" y="984163"/>
            <a:ext cx="4017249" cy="1827526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220fd27c11_5_156"/>
          <p:cNvSpPr txBox="1"/>
          <p:nvPr/>
        </p:nvSpPr>
        <p:spPr>
          <a:xfrm>
            <a:off x="831875" y="517700"/>
            <a:ext cx="293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Shows only the </a:t>
            </a:r>
            <a:r>
              <a:rPr b="0" i="0" lang="en-US" sz="12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 edges</a:t>
            </a:r>
            <a:endParaRPr b="0" i="0" sz="1200" u="sng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220fd27c11_5_186"/>
          <p:cNvSpPr txBox="1"/>
          <p:nvPr>
            <p:ph type="title"/>
          </p:nvPr>
        </p:nvSpPr>
        <p:spPr>
          <a:xfrm>
            <a:off x="51301" y="108350"/>
            <a:ext cx="4672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Representation</a:t>
            </a:r>
            <a:endParaRPr/>
          </a:p>
        </p:txBody>
      </p:sp>
      <p:sp>
        <p:nvSpPr>
          <p:cNvPr id="314" name="Google Shape;314;g3220fd27c11_5_186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15" name="Google Shape;315;g3220fd27c11_5_186"/>
          <p:cNvGrpSpPr/>
          <p:nvPr/>
        </p:nvGrpSpPr>
        <p:grpSpPr>
          <a:xfrm>
            <a:off x="615339" y="958267"/>
            <a:ext cx="4272779" cy="1455051"/>
            <a:chOff x="309197" y="2023148"/>
            <a:chExt cx="4040453" cy="1359480"/>
          </a:xfrm>
        </p:grpSpPr>
        <p:sp>
          <p:nvSpPr>
            <p:cNvPr id="316" name="Google Shape;316;g3220fd27c11_5_186"/>
            <p:cNvSpPr/>
            <p:nvPr/>
          </p:nvSpPr>
          <p:spPr>
            <a:xfrm>
              <a:off x="309197" y="2023148"/>
              <a:ext cx="3989704" cy="201930"/>
            </a:xfrm>
            <a:custGeom>
              <a:rect b="b" l="l" r="r" t="t"/>
              <a:pathLst>
                <a:path extrusionOk="0" h="201930" w="3989704">
                  <a:moveTo>
                    <a:pt x="3938852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201471"/>
                  </a:lnTo>
                  <a:lnTo>
                    <a:pt x="3989652" y="201471"/>
                  </a:lnTo>
                  <a:lnTo>
                    <a:pt x="3989652" y="50800"/>
                  </a:lnTo>
                  <a:lnTo>
                    <a:pt x="3985644" y="31075"/>
                  </a:lnTo>
                  <a:lnTo>
                    <a:pt x="3974729" y="14922"/>
                  </a:lnTo>
                  <a:lnTo>
                    <a:pt x="3958576" y="4008"/>
                  </a:lnTo>
                  <a:lnTo>
                    <a:pt x="3938852" y="0"/>
                  </a:lnTo>
                  <a:close/>
                </a:path>
              </a:pathLst>
            </a:custGeom>
            <a:solidFill>
              <a:srgbClr val="005F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7" name="Google Shape;317;g3220fd27c11_5_18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197" y="2211965"/>
              <a:ext cx="3989651" cy="5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g3220fd27c11_5_18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9998" y="3281027"/>
              <a:ext cx="101600" cy="101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9" name="Google Shape;319;g3220fd27c11_5_18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0798" y="3268327"/>
              <a:ext cx="3938852" cy="114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g3220fd27c11_5_18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98849" y="2067371"/>
              <a:ext cx="50800" cy="12136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g3220fd27c11_5_186"/>
            <p:cNvSpPr/>
            <p:nvPr/>
          </p:nvSpPr>
          <p:spPr>
            <a:xfrm>
              <a:off x="309197" y="2256237"/>
              <a:ext cx="3989704" cy="1075689"/>
            </a:xfrm>
            <a:custGeom>
              <a:rect b="b" l="l" r="r" t="t"/>
              <a:pathLst>
                <a:path extrusionOk="0" h="1075689" w="3989704">
                  <a:moveTo>
                    <a:pt x="3989652" y="0"/>
                  </a:moveTo>
                  <a:lnTo>
                    <a:pt x="0" y="0"/>
                  </a:lnTo>
                  <a:lnTo>
                    <a:pt x="0" y="1024790"/>
                  </a:lnTo>
                  <a:lnTo>
                    <a:pt x="4008" y="1044514"/>
                  </a:lnTo>
                  <a:lnTo>
                    <a:pt x="14922" y="1060667"/>
                  </a:lnTo>
                  <a:lnTo>
                    <a:pt x="31075" y="1071582"/>
                  </a:lnTo>
                  <a:lnTo>
                    <a:pt x="50800" y="1075590"/>
                  </a:lnTo>
                  <a:lnTo>
                    <a:pt x="3938852" y="1075590"/>
                  </a:lnTo>
                  <a:lnTo>
                    <a:pt x="3958576" y="1071582"/>
                  </a:lnTo>
                  <a:lnTo>
                    <a:pt x="3974729" y="1060667"/>
                  </a:lnTo>
                  <a:lnTo>
                    <a:pt x="3985644" y="1044514"/>
                  </a:lnTo>
                  <a:lnTo>
                    <a:pt x="3989652" y="1024790"/>
                  </a:lnTo>
                  <a:lnTo>
                    <a:pt x="3989652" y="0"/>
                  </a:lnTo>
                  <a:close/>
                </a:path>
              </a:pathLst>
            </a:custGeom>
            <a:solidFill>
              <a:srgbClr val="E5EFE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g3220fd27c11_5_186"/>
            <p:cNvSpPr/>
            <p:nvPr/>
          </p:nvSpPr>
          <p:spPr>
            <a:xfrm>
              <a:off x="4298849" y="2105471"/>
              <a:ext cx="0" cy="1195070"/>
            </a:xfrm>
            <a:custGeom>
              <a:rect b="b" l="l" r="r" t="t"/>
              <a:pathLst>
                <a:path extrusionOk="0" h="1195070" w="120000">
                  <a:moveTo>
                    <a:pt x="0" y="1194605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g3220fd27c11_5_186"/>
            <p:cNvSpPr/>
            <p:nvPr/>
          </p:nvSpPr>
          <p:spPr>
            <a:xfrm>
              <a:off x="4298849" y="20927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AFAFA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g3220fd27c11_5_186"/>
            <p:cNvSpPr/>
            <p:nvPr/>
          </p:nvSpPr>
          <p:spPr>
            <a:xfrm>
              <a:off x="4298849" y="20800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CECEC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g3220fd27c11_5_186"/>
            <p:cNvSpPr/>
            <p:nvPr/>
          </p:nvSpPr>
          <p:spPr>
            <a:xfrm>
              <a:off x="4298849" y="2067371"/>
              <a:ext cx="0" cy="12700"/>
            </a:xfrm>
            <a:custGeom>
              <a:rect b="b" l="l" r="r" t="t"/>
              <a:pathLst>
                <a:path extrusionOk="0" h="12700" w="120000">
                  <a:moveTo>
                    <a:pt x="0" y="1270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rgbClr val="EFEFE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6" name="Google Shape;326;g3220fd27c11_5_18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9997" y="2281534"/>
              <a:ext cx="896093" cy="100586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7" name="Google Shape;327;g3220fd27c11_5_186"/>
          <p:cNvSpPr txBox="1"/>
          <p:nvPr/>
        </p:nvSpPr>
        <p:spPr>
          <a:xfrm>
            <a:off x="653990" y="444425"/>
            <a:ext cx="4069800" cy="16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975">
            <a:spAutoFit/>
          </a:bodyPr>
          <a:lstStyle/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5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Example (Directed graph)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3570" marR="0" rtl="0" algn="ctr">
              <a:lnSpc>
                <a:spcPct val="100000"/>
              </a:lnSpc>
              <a:spcBef>
                <a:spcPts val="63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sng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</a:t>
            </a:r>
            <a:r>
              <a:rPr b="0" i="1" lang="en-US" sz="9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b	c	d	e 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1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0	1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0	0	0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1	0	0	1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622935" marR="0" rtl="0" algn="ctr">
              <a:lnSpc>
                <a:spcPct val="100000"/>
              </a:lnSpc>
              <a:spcBef>
                <a:spcPts val="1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1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	</a:t>
            </a:r>
            <a:r>
              <a:rPr b="0" i="0" lang="en-US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	0	1	0	0</a:t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8"/>
          <p:cNvSpPr txBox="1"/>
          <p:nvPr>
            <p:ph type="title"/>
          </p:nvPr>
        </p:nvSpPr>
        <p:spPr>
          <a:xfrm>
            <a:off x="237925" y="161025"/>
            <a:ext cx="5111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for directed and undirected graph</a:t>
            </a:r>
            <a:endParaRPr/>
          </a:p>
        </p:txBody>
      </p:sp>
      <p:pic>
        <p:nvPicPr>
          <p:cNvPr id="333" name="Google Shape;3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77" y="553931"/>
            <a:ext cx="979932" cy="66293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8"/>
          <p:cNvSpPr txBox="1"/>
          <p:nvPr/>
        </p:nvSpPr>
        <p:spPr>
          <a:xfrm>
            <a:off x="109825" y="2657150"/>
            <a:ext cx="50373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 sources:</a:t>
            </a:r>
            <a:endParaRPr b="0" baseline="30000" i="0" sz="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5" name="Google Shape;335;p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p8"/>
          <p:cNvSpPr txBox="1"/>
          <p:nvPr/>
        </p:nvSpPr>
        <p:spPr>
          <a:xfrm>
            <a:off x="130241" y="2809295"/>
            <a:ext cx="4506600" cy="1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Cormen, Leiserson, Rivest, Stein. Introduction to Algorithms, 3rd edition, MIT Press, 2009</a:t>
            </a:r>
            <a:endParaRPr b="0" i="0" sz="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7" name="Google Shape;33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9747" y="1335281"/>
            <a:ext cx="926591" cy="940307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8"/>
          <p:cNvSpPr txBox="1"/>
          <p:nvPr/>
        </p:nvSpPr>
        <p:spPr>
          <a:xfrm>
            <a:off x="130251" y="3106281"/>
            <a:ext cx="98361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9" name="Google Shape;339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5630" y="588638"/>
            <a:ext cx="1266444" cy="670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80871" y="1411818"/>
            <a:ext cx="1100328" cy="109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220fd27c11_5_208"/>
          <p:cNvSpPr txBox="1"/>
          <p:nvPr>
            <p:ph type="title"/>
          </p:nvPr>
        </p:nvSpPr>
        <p:spPr>
          <a:xfrm>
            <a:off x="617600" y="176350"/>
            <a:ext cx="489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Weighted Directed Graph: Adjacency Matrix</a:t>
            </a:r>
            <a:endParaRPr/>
          </a:p>
        </p:txBody>
      </p:sp>
      <p:sp>
        <p:nvSpPr>
          <p:cNvPr id="346" name="Google Shape;346;g3220fd27c11_5_20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g3220fd27c11_5_208"/>
          <p:cNvSpPr txBox="1"/>
          <p:nvPr/>
        </p:nvSpPr>
        <p:spPr>
          <a:xfrm>
            <a:off x="130251" y="31062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8" name="Google Shape;348;g3220fd27c11_5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773" y="1064601"/>
            <a:ext cx="4184626" cy="201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3220fd27c11_5_208"/>
          <p:cNvSpPr txBox="1"/>
          <p:nvPr/>
        </p:nvSpPr>
        <p:spPr>
          <a:xfrm>
            <a:off x="437900" y="496125"/>
            <a:ext cx="489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Weights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Represented by non-zero values in the matrix.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an edge with weight w, write w in A[i][j] (undirected: also A[j][i]).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10"/>
          <p:cNvSpPr txBox="1"/>
          <p:nvPr>
            <p:ph type="title"/>
          </p:nvPr>
        </p:nvSpPr>
        <p:spPr>
          <a:xfrm>
            <a:off x="640767" y="27160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5059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matrix - Analysis</a:t>
            </a:r>
            <a:endParaRPr/>
          </a:p>
        </p:txBody>
      </p:sp>
      <p:sp>
        <p:nvSpPr>
          <p:cNvPr id="355" name="Google Shape;355;p10"/>
          <p:cNvSpPr txBox="1"/>
          <p:nvPr/>
        </p:nvSpPr>
        <p:spPr>
          <a:xfrm>
            <a:off x="130250" y="3106275"/>
            <a:ext cx="114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p10"/>
          <p:cNvSpPr txBox="1"/>
          <p:nvPr/>
        </p:nvSpPr>
        <p:spPr>
          <a:xfrm>
            <a:off x="416150" y="492475"/>
            <a:ext cx="4933500" cy="24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Adjacency matrix for N vertices takes N×N entries.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Space Complexity/Required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O(N^2) or O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baseline="3000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Time to list all vertices adjacent to </a:t>
            </a:r>
            <a:r>
              <a:rPr b="0" i="1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u (all nodes which are connected to u)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1" lang="en-US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θ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Comparison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Higher space cost than adjacency list.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Use Adjacency Matrix?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Easier for certain computations.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Trade-off: More space for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faster operations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"/>
          <p:cNvSpPr txBox="1"/>
          <p:nvPr>
            <p:ph type="title"/>
          </p:nvPr>
        </p:nvSpPr>
        <p:spPr>
          <a:xfrm>
            <a:off x="145888" y="154250"/>
            <a:ext cx="4585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5081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 Representation</a:t>
            </a:r>
            <a:endParaRPr/>
          </a:p>
        </p:txBody>
      </p:sp>
      <p:sp>
        <p:nvSpPr>
          <p:cNvPr id="362" name="Google Shape;362;p4"/>
          <p:cNvSpPr txBox="1"/>
          <p:nvPr/>
        </p:nvSpPr>
        <p:spPr>
          <a:xfrm>
            <a:off x="266450" y="676563"/>
            <a:ext cx="5386800" cy="8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represented by indices in an array.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entry in the array contains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linked list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adjacent vertices.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30503" marR="219709" rtl="0" algn="l">
              <a:lnSpc>
                <a:spcPct val="102600"/>
              </a:lnSpc>
              <a:spcBef>
                <a:spcPts val="32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Represent the graph by listing for each vertex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its outgoing vertices in a list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b="0" baseline="-2500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(Representation can be linked list, or another appropriate structure.)</a:t>
            </a:r>
            <a:endParaRPr b="0" baseline="3000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3" name="Google Shape;363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8619" y="1787550"/>
            <a:ext cx="2307381" cy="79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7475" y="1839838"/>
            <a:ext cx="2792076" cy="6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"/>
          <p:cNvSpPr txBox="1"/>
          <p:nvPr/>
        </p:nvSpPr>
        <p:spPr>
          <a:xfrm>
            <a:off x="213375" y="2855500"/>
            <a:ext cx="4968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72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Image: </a:t>
            </a:r>
            <a:r>
              <a:rPr b="0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Cormen, Leiserson, Rivest, Stein. Introduction to Algorithms, 3rd edition, MIT Press, 2009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5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1" name="Google Shape;37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2837" y="1359550"/>
            <a:ext cx="3651125" cy="90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"/>
          <p:cNvSpPr txBox="1"/>
          <p:nvPr/>
        </p:nvSpPr>
        <p:spPr>
          <a:xfrm>
            <a:off x="212823" y="2736375"/>
            <a:ext cx="660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3" name="Google Shape;373;p5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"/>
          <p:cNvSpPr txBox="1"/>
          <p:nvPr/>
        </p:nvSpPr>
        <p:spPr>
          <a:xfrm>
            <a:off x="130250" y="2933775"/>
            <a:ext cx="53955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0" lvl="0" marL="17272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3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5" name="Google Shape;375;p5"/>
          <p:cNvSpPr txBox="1"/>
          <p:nvPr/>
        </p:nvSpPr>
        <p:spPr>
          <a:xfrm>
            <a:off x="716675" y="581625"/>
            <a:ext cx="4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occurs twice</a:t>
            </a:r>
            <a:b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vertex’s entry contains the indices of its adjacent vertices.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534be74e08_0_47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1" name="Google Shape;381;g3534be74e08_0_47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g3534be74e08_0_47"/>
          <p:cNvSpPr txBox="1"/>
          <p:nvPr/>
        </p:nvSpPr>
        <p:spPr>
          <a:xfrm>
            <a:off x="716675" y="581625"/>
            <a:ext cx="4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occurs twice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vertex’s entry contains the indices of its adjacent vertices.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3" name="Google Shape;383;g3534be74e08_0_47" title="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9525" y="1074225"/>
            <a:ext cx="1994576" cy="159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534be74e08_0_47" title="graph2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24525" y="1074225"/>
            <a:ext cx="963082" cy="185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220fd27c11_5_351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0" name="Google Shape;390;g3220fd27c11_5_35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g3220fd27c11_5_351"/>
          <p:cNvSpPr txBox="1"/>
          <p:nvPr/>
        </p:nvSpPr>
        <p:spPr>
          <a:xfrm>
            <a:off x="716675" y="581625"/>
            <a:ext cx="428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occurs twice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vertex’s entry contains the indices of its adjacent vertices.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2" name="Google Shape;392;g3220fd27c11_5_3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1139875"/>
            <a:ext cx="3847801" cy="1642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220fd27c11_4_44"/>
          <p:cNvSpPr txBox="1"/>
          <p:nvPr>
            <p:ph type="title"/>
          </p:nvPr>
        </p:nvSpPr>
        <p:spPr>
          <a:xfrm>
            <a:off x="257642" y="1454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Examples of graphs</a:t>
            </a:r>
            <a:endParaRPr/>
          </a:p>
        </p:txBody>
      </p:sp>
      <p:sp>
        <p:nvSpPr>
          <p:cNvPr id="62" name="Google Shape;62;g3220fd27c11_4_44"/>
          <p:cNvSpPr txBox="1"/>
          <p:nvPr/>
        </p:nvSpPr>
        <p:spPr>
          <a:xfrm>
            <a:off x="133300" y="419925"/>
            <a:ext cx="53496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Transportation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road maps, flight routes)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Communication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the internet, telecommunication systems)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Information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citation graphs, knowledge graphs, protein structure)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065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3333B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" name="Google Shape;63;g3220fd27c11_4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950" y="1278050"/>
            <a:ext cx="1532427" cy="147517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3220fd27c11_4_44"/>
          <p:cNvSpPr txBox="1"/>
          <p:nvPr/>
        </p:nvSpPr>
        <p:spPr>
          <a:xfrm>
            <a:off x="100300" y="2753225"/>
            <a:ext cx="5382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source3: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https://www.researchgate.net/figure/An-example-of-road-network-extraction-and-graph-representation_fig12_279263325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source5: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https://www.researchgate.net/figure/2-A-graph-visualisation-of-the-topology-of-network-connections-of-the-core-of-the_fig2_239550496</a:t>
            </a: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source7: https://www.semrush.com/blog/knowledge-graph/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g3220fd27c11_4_4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969600" y="1334475"/>
            <a:ext cx="1532571" cy="136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g3220fd27c11_4_4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716400" y="1233213"/>
            <a:ext cx="1590872" cy="143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220fd27c11_5_298"/>
          <p:cNvSpPr txBox="1"/>
          <p:nvPr/>
        </p:nvSpPr>
        <p:spPr>
          <a:xfrm>
            <a:off x="359525" y="115100"/>
            <a:ext cx="4860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          Adjacency lists for undirected graph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8" name="Google Shape;398;g3220fd27c11_5_29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g3220fd27c11_5_2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000" y="2127175"/>
            <a:ext cx="4233600" cy="112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g3220fd27c11_5_298" title="undirected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91200" y="389600"/>
            <a:ext cx="3601200" cy="17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/>
          <p:nvPr>
            <p:ph type="ctrTitle"/>
          </p:nvPr>
        </p:nvSpPr>
        <p:spPr>
          <a:xfrm>
            <a:off x="1434851" y="1610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directed graph</a:t>
            </a:r>
            <a:endParaRPr/>
          </a:p>
        </p:txBody>
      </p:sp>
      <p:sp>
        <p:nvSpPr>
          <p:cNvPr id="406" name="Google Shape;406;p6"/>
          <p:cNvSpPr txBox="1"/>
          <p:nvPr/>
        </p:nvSpPr>
        <p:spPr>
          <a:xfrm>
            <a:off x="492301" y="805775"/>
            <a:ext cx="43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occurs once</a:t>
            </a:r>
            <a:b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are only listed for the source vertex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0" lang="en-US" sz="10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outgoing),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not the destination.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07" name="Google Shape;40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1150" y="1335525"/>
            <a:ext cx="3517101" cy="121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6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6"/>
          <p:cNvSpPr txBox="1"/>
          <p:nvPr>
            <p:ph idx="1" type="subTitle"/>
          </p:nvPr>
        </p:nvSpPr>
        <p:spPr>
          <a:xfrm>
            <a:off x="66477" y="2731300"/>
            <a:ext cx="5551200" cy="3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Image:</a:t>
            </a:r>
            <a:endParaRPr baseline="30000" sz="1200"/>
          </a:p>
          <a:p>
            <a:pPr indent="0" lvl="0" marL="215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aseline="30000" lang="en-US" sz="900"/>
              <a:t>2</a:t>
            </a:r>
            <a:r>
              <a:rPr lang="en-US" sz="900"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0" name="Google Shape;410;p6"/>
          <p:cNvSpPr txBox="1"/>
          <p:nvPr/>
        </p:nvSpPr>
        <p:spPr>
          <a:xfrm>
            <a:off x="130251" y="3106281"/>
            <a:ext cx="98361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3220fd27c11_5_363"/>
          <p:cNvSpPr txBox="1"/>
          <p:nvPr>
            <p:ph type="ctrTitle"/>
          </p:nvPr>
        </p:nvSpPr>
        <p:spPr>
          <a:xfrm>
            <a:off x="1434851" y="1610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directed graph</a:t>
            </a:r>
            <a:endParaRPr/>
          </a:p>
        </p:txBody>
      </p:sp>
      <p:sp>
        <p:nvSpPr>
          <p:cNvPr id="416" name="Google Shape;416;g3220fd27c11_5_363"/>
          <p:cNvSpPr txBox="1"/>
          <p:nvPr/>
        </p:nvSpPr>
        <p:spPr>
          <a:xfrm>
            <a:off x="487201" y="661525"/>
            <a:ext cx="43191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edge occurs once</a:t>
            </a:r>
            <a:br>
              <a:rPr b="1" i="0" lang="en-US" sz="10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are only listed for the source vertex (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outgoing),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not the destination.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7" name="Google Shape;417;g3220fd27c11_5_36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g3220fd27c11_5_3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850" y="1203175"/>
            <a:ext cx="2592658" cy="1659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220fd27c11_5_311"/>
          <p:cNvSpPr txBox="1"/>
          <p:nvPr>
            <p:ph type="ctrTitle"/>
          </p:nvPr>
        </p:nvSpPr>
        <p:spPr>
          <a:xfrm>
            <a:off x="1434851" y="161025"/>
            <a:ext cx="328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directed graph</a:t>
            </a:r>
            <a:endParaRPr/>
          </a:p>
        </p:txBody>
      </p:sp>
      <p:sp>
        <p:nvSpPr>
          <p:cNvPr id="424" name="Google Shape;424;g3220fd27c11_5_31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5" name="Google Shape;425;g3220fd27c11_5_3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1225" y="2210350"/>
            <a:ext cx="4628101" cy="87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220fd27c11_5_311" title="directed_graph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3025" y="485000"/>
            <a:ext cx="4026690" cy="167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220fd27c11_5_334"/>
          <p:cNvSpPr txBox="1"/>
          <p:nvPr>
            <p:ph type="ctrTitle"/>
          </p:nvPr>
        </p:nvSpPr>
        <p:spPr>
          <a:xfrm>
            <a:off x="1076350" y="110825"/>
            <a:ext cx="3878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Adjacency lists for Weighted Graphs</a:t>
            </a:r>
            <a:endParaRPr/>
          </a:p>
        </p:txBody>
      </p:sp>
      <p:sp>
        <p:nvSpPr>
          <p:cNvPr id="432" name="Google Shape;432;g3220fd27c11_5_334"/>
          <p:cNvSpPr txBox="1"/>
          <p:nvPr/>
        </p:nvSpPr>
        <p:spPr>
          <a:xfrm>
            <a:off x="683925" y="385325"/>
            <a:ext cx="48648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Often plain array may not be enough for Weighted Graphs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weighted graphs, both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can have associated weights.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simple array of lists is not sufficient to represent this.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Thus, in few cases, we need special edge class with weight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Class Edge {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	int ep1 (start point / source)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	int ep2 (end point / destination)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	int weight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Edge next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b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 Class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ep1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0"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ep2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the indices of the vertices the edge connects.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●"/>
            </a:pPr>
            <a:r>
              <a:rPr b="0"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weight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stores the weight of the edge.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2230ee4132_0_0"/>
          <p:cNvSpPr txBox="1"/>
          <p:nvPr>
            <p:ph type="ctrTitle"/>
          </p:nvPr>
        </p:nvSpPr>
        <p:spPr>
          <a:xfrm>
            <a:off x="827600" y="161025"/>
            <a:ext cx="5015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Adjacency lists for directed graph with edge weight</a:t>
            </a:r>
            <a:endParaRPr sz="1400"/>
          </a:p>
        </p:txBody>
      </p:sp>
      <p:sp>
        <p:nvSpPr>
          <p:cNvPr id="438" name="Google Shape;438;g32230ee4132_0_0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9" name="Google Shape;439;g32230ee4132_0_0" title="directed_weight_list.jpg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8725" y="523350"/>
            <a:ext cx="4348351" cy="234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359bad66d_0_1"/>
          <p:cNvSpPr txBox="1"/>
          <p:nvPr>
            <p:ph type="ctrTitle"/>
          </p:nvPr>
        </p:nvSpPr>
        <p:spPr>
          <a:xfrm>
            <a:off x="827600" y="161025"/>
            <a:ext cx="5015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Adjacency lists for undirected graph with edge weight</a:t>
            </a:r>
            <a:endParaRPr sz="1400"/>
          </a:p>
        </p:txBody>
      </p:sp>
      <p:sp>
        <p:nvSpPr>
          <p:cNvPr id="445" name="Google Shape;445;g35359bad66d_0_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6" name="Google Shape;446;g35359bad66d_0_1" title="undirected_weight_list.jp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225" y="504975"/>
            <a:ext cx="5148411" cy="238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20fd27c11_5_324"/>
          <p:cNvSpPr txBox="1"/>
          <p:nvPr>
            <p:ph type="ctrTitle"/>
          </p:nvPr>
        </p:nvSpPr>
        <p:spPr>
          <a:xfrm>
            <a:off x="388000" y="161025"/>
            <a:ext cx="5015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/>
              <a:t>Adjacency lists for directed graph with edge and vertex weight</a:t>
            </a:r>
            <a:endParaRPr sz="1400"/>
          </a:p>
        </p:txBody>
      </p:sp>
      <p:sp>
        <p:nvSpPr>
          <p:cNvPr id="452" name="Google Shape;452;g3220fd27c11_5_324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g3220fd27c11_5_3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6350" y="541725"/>
            <a:ext cx="3675526" cy="2079697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3220fd27c11_5_324"/>
          <p:cNvSpPr txBox="1"/>
          <p:nvPr/>
        </p:nvSpPr>
        <p:spPr>
          <a:xfrm>
            <a:off x="111575" y="2271725"/>
            <a:ext cx="20214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The tuple &lt;x,y,z&gt; stands for </a:t>
            </a:r>
            <a:b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&lt;ep1, ep2, weight&gt; of an edge</a:t>
            </a:r>
            <a:endParaRPr b="1" i="0" sz="11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55" name="Google Shape;455;g3220fd27c11_5_324" title="graph_with_edge_node_weight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700" y="541725"/>
            <a:ext cx="2021400" cy="1522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"/>
          <p:cNvSpPr txBox="1"/>
          <p:nvPr/>
        </p:nvSpPr>
        <p:spPr>
          <a:xfrm>
            <a:off x="1548900" y="155250"/>
            <a:ext cx="376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Adjacency List 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p7"/>
          <p:cNvSpPr txBox="1"/>
          <p:nvPr/>
        </p:nvSpPr>
        <p:spPr>
          <a:xfrm>
            <a:off x="130251" y="3106281"/>
            <a:ext cx="98361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2" name="Google Shape;462;p7"/>
          <p:cNvSpPr txBox="1"/>
          <p:nvPr/>
        </p:nvSpPr>
        <p:spPr>
          <a:xfrm>
            <a:off x="-32050" y="462650"/>
            <a:ext cx="5670600" cy="18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Space required: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+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).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graph with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and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 edges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the space complexity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O(N + M)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the total number of entries across all adjacency lists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2M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Since each edge is stored twice).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the total number of entries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edge is stored once.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graph: Time to list all vertices adjacent to vertex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Θ(degree(u))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graph: Time to list all vertices adjacent to vertex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Θ(outdegree(u))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534be74e08_0_58"/>
          <p:cNvSpPr txBox="1"/>
          <p:nvPr/>
        </p:nvSpPr>
        <p:spPr>
          <a:xfrm>
            <a:off x="1002800" y="188550"/>
            <a:ext cx="376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Comparison of graph representations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8" name="Google Shape;468;g3534be74e08_0_58"/>
          <p:cNvSpPr txBox="1"/>
          <p:nvPr/>
        </p:nvSpPr>
        <p:spPr>
          <a:xfrm>
            <a:off x="130251" y="31062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9" name="Google Shape;469;g3534be74e08_0_58" title="graph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700" y="805300"/>
            <a:ext cx="2181350" cy="173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g3534be74e08_0_58" title="graph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5663" y="745699"/>
            <a:ext cx="2035290" cy="221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534be74e08_0_58" title="graph2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00575" y="590500"/>
            <a:ext cx="1242375" cy="23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34be74e08_0_7"/>
          <p:cNvSpPr txBox="1"/>
          <p:nvPr>
            <p:ph type="title"/>
          </p:nvPr>
        </p:nvSpPr>
        <p:spPr>
          <a:xfrm>
            <a:off x="739300" y="163800"/>
            <a:ext cx="4312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00050" lvl="0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400"/>
              <a:t>Transportation Networks : flight routes example</a:t>
            </a:r>
            <a:endParaRPr sz="1400"/>
          </a:p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/>
          </a:p>
        </p:txBody>
      </p:sp>
      <p:sp>
        <p:nvSpPr>
          <p:cNvPr id="72" name="Google Shape;72;g3534be74e08_0_7"/>
          <p:cNvSpPr txBox="1"/>
          <p:nvPr/>
        </p:nvSpPr>
        <p:spPr>
          <a:xfrm>
            <a:off x="133300" y="419925"/>
            <a:ext cx="5349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89305" lvl="0" marL="801370" marR="5080" rtl="0" algn="l">
              <a:lnSpc>
                <a:spcPct val="102600"/>
              </a:lnSpc>
              <a:spcBef>
                <a:spcPts val="29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" name="Google Shape;73;g3534be74e08_0_7"/>
          <p:cNvPicPr preferRelativeResize="0"/>
          <p:nvPr/>
        </p:nvPicPr>
        <p:blipFill rotWithShape="1">
          <a:blip r:embed="rId3">
            <a:alphaModFix/>
          </a:blip>
          <a:srcRect b="3017" l="3794" r="7340" t="3818"/>
          <a:stretch/>
        </p:blipFill>
        <p:spPr>
          <a:xfrm>
            <a:off x="2621250" y="419925"/>
            <a:ext cx="3116401" cy="19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534be74e08_0_7"/>
          <p:cNvSpPr txBox="1"/>
          <p:nvPr/>
        </p:nvSpPr>
        <p:spPr>
          <a:xfrm>
            <a:off x="-33050" y="2085975"/>
            <a:ext cx="568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city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represents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direct flight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two cities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on direct flights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check whether an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 exists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between two vertices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query on how to get to a location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check whether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 exists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city A to city B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780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costs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associated with edges (i.e.,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weighted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),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 can Ask: “What is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cheapest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to B?”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220fd27c11_5_412"/>
          <p:cNvSpPr txBox="1"/>
          <p:nvPr/>
        </p:nvSpPr>
        <p:spPr>
          <a:xfrm>
            <a:off x="490600" y="108975"/>
            <a:ext cx="4836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Comparison of undirected graph representations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7" name="Google Shape;477;g3220fd27c11_5_412"/>
          <p:cNvSpPr txBox="1"/>
          <p:nvPr/>
        </p:nvSpPr>
        <p:spPr>
          <a:xfrm>
            <a:off x="130251" y="31062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78" name="Google Shape;478;g3220fd27c11_5_412"/>
          <p:cNvGraphicFramePr/>
          <p:nvPr/>
        </p:nvGraphicFramePr>
        <p:xfrm>
          <a:off x="173967" y="19178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{909C6E27-68A0-4ED0-9203-83A89F3339E2}</a:tableStyleId>
              </a:tblPr>
              <a:tblGrid>
                <a:gridCol w="2863325"/>
                <a:gridCol w="1106525"/>
                <a:gridCol w="1426050"/>
              </a:tblGrid>
              <a:tr h="191775">
                <a:tc>
                  <a:txBody>
                    <a:bodyPr/>
                    <a:lstStyle/>
                    <a:p>
                      <a:pPr indent="0" lvl="0" marL="5708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matrix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list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b="0" i="1" lang="en-US" sz="1100" u="none" cap="none" strike="noStrike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,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</a:t>
                      </a:r>
                      <a:r>
                        <a:rPr i="1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∈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[Is there any connection between u and v?]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6447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edges outgoing from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/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or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deg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/>
                </a:tc>
              </a:tr>
              <a:tr h="19112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baseline="30000" lang="en-US" sz="12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or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baseline="30000"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+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=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V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+ 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9" name="Google Shape;479;g3220fd27c11_5_412"/>
          <p:cNvPicPr preferRelativeResize="0"/>
          <p:nvPr/>
        </p:nvPicPr>
        <p:blipFill rotWithShape="1">
          <a:blip r:embed="rId3">
            <a:alphaModFix/>
          </a:blip>
          <a:srcRect b="0" l="0" r="49606" t="0"/>
          <a:stretch/>
        </p:blipFill>
        <p:spPr>
          <a:xfrm>
            <a:off x="86775" y="551150"/>
            <a:ext cx="1539349" cy="130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g3220fd27c11_5_4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825" y="551147"/>
            <a:ext cx="3795494" cy="1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5359bad66d_0_8"/>
          <p:cNvSpPr txBox="1"/>
          <p:nvPr/>
        </p:nvSpPr>
        <p:spPr>
          <a:xfrm>
            <a:off x="527325" y="108975"/>
            <a:ext cx="4458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Comparison of directed graph representations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86" name="Google Shape;486;g35359bad66d_0_8"/>
          <p:cNvGraphicFramePr/>
          <p:nvPr/>
        </p:nvGraphicFramePr>
        <p:xfrm>
          <a:off x="173967" y="19178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{909C6E27-68A0-4ED0-9203-83A89F3339E2}</a:tableStyleId>
              </a:tblPr>
              <a:tblGrid>
                <a:gridCol w="2835250"/>
                <a:gridCol w="1174100"/>
                <a:gridCol w="1386550"/>
              </a:tblGrid>
              <a:tr h="191775">
                <a:tc>
                  <a:txBody>
                    <a:bodyPr/>
                    <a:lstStyle/>
                    <a:p>
                      <a:pPr indent="0" lvl="0" marL="57086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Operation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matrix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80645" marR="0" rtl="0" algn="l">
                        <a:lnSpc>
                          <a:spcPct val="108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Adjacency list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9700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Is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b="0" i="1" lang="en-US" sz="1100" u="none" cap="none" strike="noStrike">
                          <a:latin typeface="Bookman Old Style"/>
                          <a:ea typeface="Bookman Old Style"/>
                          <a:cs typeface="Bookman Old Style"/>
                          <a:sym typeface="Bookman Old Style"/>
                        </a:rPr>
                        <a:t>,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</a:t>
                      </a:r>
                      <a:r>
                        <a:rPr i="1" lang="en-US" sz="11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∈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 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? [Is there any connection between u and v?]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/>
                        <a:t>out</a:t>
                      </a:r>
                      <a:r>
                        <a:rPr i="1" lang="en-US" sz="1100" u="none" cap="none" strike="noStrike"/>
                        <a:t>deg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6447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List edges outgoing from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or Θ(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</a:rPr>
                        <a:t>out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deg 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u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/>
                </a:tc>
              </a:tr>
              <a:tr h="228525"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Memory</a:t>
                      </a:r>
                      <a:endParaRPr sz="1100" u="none" cap="none" strike="noStrik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0" marB="0" marR="0" marL="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8105" marR="0" rtl="0" algn="l">
                        <a:lnSpc>
                          <a:spcPct val="10875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n</a:t>
                      </a:r>
                      <a:r>
                        <a:rPr baseline="30000"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or Θ(</a:t>
                      </a:r>
                      <a:r>
                        <a:rPr i="1" lang="en-US" sz="1100" u="none" cap="none" strike="noStrike">
                          <a:solidFill>
                            <a:schemeClr val="dk1"/>
                          </a:solidFill>
                        </a:rPr>
                        <a:t>V</a:t>
                      </a:r>
                      <a:r>
                        <a:rPr baseline="30000" lang="en-US" sz="1200" u="none" cap="none" strike="noStrike">
                          <a:solidFill>
                            <a:schemeClr val="dk1"/>
                          </a:solidFill>
                        </a:rPr>
                        <a:t>2</a:t>
                      </a:r>
                      <a:r>
                        <a:rPr lang="en-US" sz="1100" u="none" cap="none" strike="noStrike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75565" marR="0" rtl="0" algn="l">
                        <a:lnSpc>
                          <a:spcPct val="11863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 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+ </a:t>
                      </a:r>
                      <a:r>
                        <a:rPr i="1" lang="en-US" sz="1100" u="none" cap="none" strike="noStrik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</a:t>
                      </a:r>
                      <a:r>
                        <a:rPr lang="en-US" sz="1100" u="none" cap="none" strike="noStrike"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 =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Θ(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V 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+ </a:t>
                      </a:r>
                      <a:r>
                        <a:rPr i="1" lang="en-US" sz="1100">
                          <a:solidFill>
                            <a:schemeClr val="dk1"/>
                          </a:solidFill>
                        </a:rPr>
                        <a:t>E</a:t>
                      </a:r>
                      <a:r>
                        <a:rPr lang="en-US" sz="1100">
                          <a:solidFill>
                            <a:schemeClr val="dk1"/>
                          </a:solidFill>
                          <a:latin typeface="Lucida Sans"/>
                          <a:ea typeface="Lucida Sans"/>
                          <a:cs typeface="Lucida Sans"/>
                          <a:sym typeface="Lucida Sans"/>
                        </a:rPr>
                        <a:t>)</a:t>
                      </a:r>
                      <a:endParaRPr sz="1100" u="none" cap="none" strike="noStrike">
                        <a:latin typeface="Lucida Sans"/>
                        <a:ea typeface="Lucida Sans"/>
                        <a:cs typeface="Lucida Sans"/>
                        <a:sym typeface="Lucida Sans"/>
                      </a:endParaRPr>
                    </a:p>
                  </a:txBody>
                  <a:tcPr marT="0" marB="0" marR="0" marL="0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87" name="Google Shape;487;g35359bad66d_0_8" title="comparison_directed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925" y="535875"/>
            <a:ext cx="4767368" cy="122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1"/>
          <p:cNvSpPr txBox="1"/>
          <p:nvPr>
            <p:ph type="title"/>
          </p:nvPr>
        </p:nvSpPr>
        <p:spPr>
          <a:xfrm>
            <a:off x="1189027" y="155925"/>
            <a:ext cx="3192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Which representation to use?</a:t>
            </a:r>
            <a:endParaRPr/>
          </a:p>
        </p:txBody>
      </p:sp>
      <p:sp>
        <p:nvSpPr>
          <p:cNvPr id="493" name="Google Shape;493;p11"/>
          <p:cNvSpPr txBox="1"/>
          <p:nvPr/>
        </p:nvSpPr>
        <p:spPr>
          <a:xfrm>
            <a:off x="130250" y="2988800"/>
            <a:ext cx="1125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4" name="Google Shape;494;p11"/>
          <p:cNvSpPr txBox="1"/>
          <p:nvPr/>
        </p:nvSpPr>
        <p:spPr>
          <a:xfrm>
            <a:off x="268034" y="505150"/>
            <a:ext cx="45450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650">
            <a:spAutoFit/>
          </a:bodyPr>
          <a:lstStyle/>
          <a:p>
            <a:pPr indent="-139065" lvl="0" marL="1581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Lucida Sans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 general rule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0" marL="157480" marR="0" rtl="0" algn="l">
              <a:lnSpc>
                <a:spcPct val="100000"/>
              </a:lnSpc>
              <a:spcBef>
                <a:spcPts val="115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Lucida Sans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Depends on use case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6365" lvl="1" marL="43434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900"/>
              <a:buFont typeface="Lucida Sans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How sparse is the graph?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26365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900"/>
              <a:buFont typeface="Lucida Sans"/>
              <a:buChar char="•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Which operations do we need to perform?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95" name="Google Shape;495;p11"/>
          <p:cNvGraphicFramePr/>
          <p:nvPr/>
        </p:nvGraphicFramePr>
        <p:xfrm>
          <a:off x="264238" y="180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{A09C8E6F-CA36-499C-9798-5C7DC42ECA5D}</a:tableStyleId>
              </a:tblPr>
              <a:tblGrid>
                <a:gridCol w="920275"/>
                <a:gridCol w="1254250"/>
                <a:gridCol w="30627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Graph Type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Best Representation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Reason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Sparse Graph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Adjacency List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Memory efficient and </a:t>
                      </a:r>
                      <a:r>
                        <a:rPr lang="en-US" sz="800" u="sng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fast traversal </a:t>
                      </a: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due to </a:t>
                      </a:r>
                      <a:r>
                        <a:rPr lang="en-US" sz="800" u="sng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fewer edges.</a:t>
                      </a:r>
                      <a:endParaRPr sz="800" u="sng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Dense Graph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Adjacency Matrix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Efficient for </a:t>
                      </a:r>
                      <a:r>
                        <a:rPr lang="en-US" sz="800" u="sng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edge lookups</a:t>
                      </a:r>
                      <a:r>
                        <a:rPr lang="en-US" sz="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and handles high connectivity.</a:t>
                      </a:r>
                      <a:endParaRPr sz="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96" name="Google Shape;49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3600" y="505150"/>
            <a:ext cx="1931489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77a08ae626_1_0"/>
          <p:cNvSpPr txBox="1"/>
          <p:nvPr>
            <p:ph type="title"/>
          </p:nvPr>
        </p:nvSpPr>
        <p:spPr>
          <a:xfrm>
            <a:off x="1394875" y="133800"/>
            <a:ext cx="3553500" cy="261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Total graph representation types (8)</a:t>
            </a:r>
            <a:endParaRPr/>
          </a:p>
        </p:txBody>
      </p:sp>
      <p:sp>
        <p:nvSpPr>
          <p:cNvPr id="502" name="Google Shape;502;g377a08ae626_1_0"/>
          <p:cNvSpPr txBox="1"/>
          <p:nvPr>
            <p:ph idx="1" type="body"/>
          </p:nvPr>
        </p:nvSpPr>
        <p:spPr>
          <a:xfrm>
            <a:off x="249504" y="544475"/>
            <a:ext cx="5266800" cy="2462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Adjacency matrix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Unweighted (show connections with 1)</a:t>
            </a:r>
            <a:endParaRPr sz="10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/>
              <a:t>Undirected (u to v, v to u)</a:t>
            </a:r>
            <a:endParaRPr sz="10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/>
              <a:t>Directed (u to v)</a:t>
            </a:r>
            <a:endParaRPr sz="10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US" sz="1000"/>
              <a:t>Weighted (show connections with edge weight)</a:t>
            </a:r>
            <a:endParaRPr sz="10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/>
              <a:t>Undirected (u to v, v to u)</a:t>
            </a:r>
            <a:endParaRPr sz="10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SzPts val="1000"/>
              <a:buChar char="○"/>
            </a:pPr>
            <a:r>
              <a:rPr lang="en-US" sz="1000"/>
              <a:t>Directed (u to v)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/>
              <a:t>Adjacency List</a:t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/>
              <a:t>Unweighted (show connections with 1)</a:t>
            </a:r>
            <a:endParaRPr sz="10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Undirected (u to v, v to u)</a:t>
            </a:r>
            <a:endParaRPr sz="1000">
              <a:solidFill>
                <a:schemeClr val="dk1"/>
              </a:solidFill>
            </a:endParaRPr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Directed (u to v)</a:t>
            </a:r>
            <a:endParaRPr sz="1000">
              <a:solidFill>
                <a:schemeClr val="dk1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-US" sz="1000"/>
              <a:t>Weighted (show connections with edge weight)</a:t>
            </a:r>
            <a:endParaRPr sz="1000"/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Undirected (u to v, v to u)</a:t>
            </a:r>
            <a:endParaRPr sz="1000">
              <a:solidFill>
                <a:schemeClr val="dk1"/>
              </a:solidFill>
            </a:endParaRPr>
          </a:p>
          <a:p>
            <a:pPr indent="-292100" lvl="1" marL="1371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</a:pPr>
            <a:r>
              <a:rPr lang="en-US" sz="1000">
                <a:solidFill>
                  <a:schemeClr val="dk1"/>
                </a:solidFill>
              </a:rPr>
              <a:t>Directed (u to v)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220fd27c11_5_233"/>
          <p:cNvSpPr txBox="1"/>
          <p:nvPr>
            <p:ph type="title"/>
          </p:nvPr>
        </p:nvSpPr>
        <p:spPr>
          <a:xfrm>
            <a:off x="1247917" y="164483"/>
            <a:ext cx="4230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 (optional)</a:t>
            </a:r>
            <a:endParaRPr/>
          </a:p>
        </p:txBody>
      </p:sp>
      <p:sp>
        <p:nvSpPr>
          <p:cNvPr id="508" name="Google Shape;508;g3220fd27c11_5_233"/>
          <p:cNvSpPr txBox="1"/>
          <p:nvPr/>
        </p:nvSpPr>
        <p:spPr>
          <a:xfrm>
            <a:off x="349700" y="626225"/>
            <a:ext cx="5066400" cy="17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Popularized by electrical circuit analysis.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&amp; Edges Numbered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numbered from 0 to M−1. Here, M= no of edges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Vertices numbered from 0 to N−1. Here, N= no of vertices/nodes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Matrix Structure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M×N (M rows for edges, N columns for vertices)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220fd27c11_5_258"/>
          <p:cNvSpPr txBox="1"/>
          <p:nvPr>
            <p:ph type="title"/>
          </p:nvPr>
        </p:nvSpPr>
        <p:spPr>
          <a:xfrm>
            <a:off x="703050" y="152225"/>
            <a:ext cx="4827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SzPts val="1100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Representation: Undirected graph (optional)</a:t>
            </a:r>
            <a:endParaRPr/>
          </a:p>
        </p:txBody>
      </p:sp>
      <p:pic>
        <p:nvPicPr>
          <p:cNvPr id="514" name="Google Shape;514;g3220fd27c11_5_2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1600" y="479525"/>
            <a:ext cx="3889275" cy="2696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g3220fd27c11_5_258"/>
          <p:cNvSpPr txBox="1"/>
          <p:nvPr/>
        </p:nvSpPr>
        <p:spPr>
          <a:xfrm>
            <a:off x="338100" y="565925"/>
            <a:ext cx="2510400" cy="9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 Graph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1s in columns of the two vertices connected by each edge.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Red writings are the numbering of the edges, not the weight</a:t>
            </a:r>
            <a:endParaRPr b="0" i="0" sz="9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220fd27c11_5_268"/>
          <p:cNvSpPr txBox="1"/>
          <p:nvPr>
            <p:ph type="title"/>
          </p:nvPr>
        </p:nvSpPr>
        <p:spPr>
          <a:xfrm>
            <a:off x="490601" y="164475"/>
            <a:ext cx="49881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SzPts val="1100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Representation: Directed Graph (optional)</a:t>
            </a:r>
            <a:endParaRPr/>
          </a:p>
        </p:txBody>
      </p:sp>
      <p:pic>
        <p:nvPicPr>
          <p:cNvPr id="521" name="Google Shape;521;g3220fd27c11_5_2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9350" y="466450"/>
            <a:ext cx="3967301" cy="26821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g3220fd27c11_5_268"/>
          <p:cNvSpPr txBox="1"/>
          <p:nvPr/>
        </p:nvSpPr>
        <p:spPr>
          <a:xfrm>
            <a:off x="56125" y="466450"/>
            <a:ext cx="33012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Outgoing Edge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Put a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source vertex column.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Incoming Edge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Put a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-1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destination vertex column.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Red writings are the numbering of the edges, not the weight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3" name="Google Shape;523;g3220fd27c11_5_268"/>
          <p:cNvSpPr txBox="1"/>
          <p:nvPr/>
        </p:nvSpPr>
        <p:spPr>
          <a:xfrm>
            <a:off x="206725" y="2535675"/>
            <a:ext cx="30000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Edge-Weighted Graph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Use positive/negative weights instead of 1 and -1. (Not part of syllabus)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3220fd27c11_5_251"/>
          <p:cNvSpPr txBox="1"/>
          <p:nvPr>
            <p:ph type="title"/>
          </p:nvPr>
        </p:nvSpPr>
        <p:spPr>
          <a:xfrm>
            <a:off x="1247917" y="164483"/>
            <a:ext cx="4230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400"/>
              </a:spcAft>
              <a:buSzPts val="1100"/>
              <a:buNone/>
            </a:pPr>
            <a:r>
              <a:rPr lang="en-US" sz="140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Incidence Matrix Representation (optional)</a:t>
            </a:r>
            <a:endParaRPr/>
          </a:p>
        </p:txBody>
      </p:sp>
      <p:sp>
        <p:nvSpPr>
          <p:cNvPr id="529" name="Google Shape;529;g3220fd27c11_5_251"/>
          <p:cNvSpPr txBox="1"/>
          <p:nvPr/>
        </p:nvSpPr>
        <p:spPr>
          <a:xfrm>
            <a:off x="283100" y="642850"/>
            <a:ext cx="50664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Space Complexity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Space Complexity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O(MN) or O(VE) or O(VxE).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Sparse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Incidence matrix/ Adjacency list may be cheaper than adjacency matrix.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Dense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Adjacency matrix may be better.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b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Popular in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electrical circuit analysis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(sparse graphs).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Specific algorithms require incidence matrix for computation efficiency.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8"/>
          <p:cNvSpPr txBox="1"/>
          <p:nvPr>
            <p:ph type="title"/>
          </p:nvPr>
        </p:nvSpPr>
        <p:spPr>
          <a:xfrm>
            <a:off x="2335151" y="1126050"/>
            <a:ext cx="16161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220fd27c11_4_52"/>
          <p:cNvSpPr txBox="1"/>
          <p:nvPr>
            <p:ph type="title"/>
          </p:nvPr>
        </p:nvSpPr>
        <p:spPr>
          <a:xfrm>
            <a:off x="257642" y="145433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Examples of graphs</a:t>
            </a:r>
            <a:endParaRPr/>
          </a:p>
        </p:txBody>
      </p:sp>
      <p:sp>
        <p:nvSpPr>
          <p:cNvPr id="80" name="Google Shape;80;g3220fd27c11_4_52"/>
          <p:cNvSpPr txBox="1"/>
          <p:nvPr/>
        </p:nvSpPr>
        <p:spPr>
          <a:xfrm>
            <a:off x="134150" y="443050"/>
            <a:ext cx="53496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789305" lvl="0" marL="801370" marR="26733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Social Networks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(e.g., Facebook, LinkedIn)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89305" lvl="0" marL="801370" marR="267335" rtl="0" algn="l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rgbClr val="3333B2"/>
                </a:solidFill>
                <a:latin typeface="Calibri"/>
                <a:ea typeface="Calibri"/>
                <a:cs typeface="Calibri"/>
                <a:sym typeface="Calibri"/>
              </a:rPr>
              <a:t>Dependency Networks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(e.g., task scheduling, software dependencies)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" name="Google Shape;81;g3220fd27c11_4_52"/>
          <p:cNvSpPr txBox="1"/>
          <p:nvPr/>
        </p:nvSpPr>
        <p:spPr>
          <a:xfrm>
            <a:off x="117650" y="2706975"/>
            <a:ext cx="538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source6: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https://www.researchgate.net/publication/340347681_A_Study_on_Graph_Theory_Properties_of_On-line_Social_Networks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 source4:</a:t>
            </a:r>
            <a:r>
              <a:rPr b="0" i="0" lang="en-US" sz="600" u="none" cap="none" strike="noStrike">
                <a:solidFill>
                  <a:schemeClr val="dk1"/>
                </a:solidFill>
                <a:uFill>
                  <a:noFill/>
                </a:uFill>
                <a:latin typeface="Tahoma"/>
                <a:ea typeface="Tahoma"/>
                <a:cs typeface="Tahoma"/>
                <a:sym typeface="Tahom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0" i="0" lang="en-US" sz="600" u="sng" cap="none" strike="noStrike">
                <a:solidFill>
                  <a:srgbClr val="1155CC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https://benthamopen.com/contents/supplementary-material/TOBIOIJ-5-53_SD1.pdf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2" name="Google Shape;82;g3220fd27c11_4_5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48925" y="1107500"/>
            <a:ext cx="1680351" cy="144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3220fd27c11_4_5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66426" y="1107499"/>
            <a:ext cx="1924398" cy="1444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0fd27c11_0_89"/>
          <p:cNvSpPr txBox="1"/>
          <p:nvPr>
            <p:ph type="title"/>
          </p:nvPr>
        </p:nvSpPr>
        <p:spPr>
          <a:xfrm>
            <a:off x="1313542" y="104933"/>
            <a:ext cx="42309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Directed vs undirected Graph</a:t>
            </a:r>
            <a:endParaRPr/>
          </a:p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g3220fd27c11_0_89"/>
          <p:cNvSpPr txBox="1"/>
          <p:nvPr/>
        </p:nvSpPr>
        <p:spPr>
          <a:xfrm>
            <a:off x="58625" y="419925"/>
            <a:ext cx="5418300" cy="23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 Types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contains </a:t>
            </a:r>
            <a:r>
              <a:rPr b="0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ordered pairs</a:t>
            </a:r>
            <a:endParaRPr b="0" i="0" sz="8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have direction (one-way streets)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Undirected: (Bi-directional)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 contains </a:t>
            </a:r>
            <a:r>
              <a:rPr b="0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unordered pairs</a:t>
            </a:r>
            <a:endParaRPr b="0" i="0" sz="8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Edges have no direction (two-way streets)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Vertex Adjacency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If (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u, v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∈ E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110488" rtl="0" algn="just">
              <a:lnSpc>
                <a:spcPct val="1026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then vertices 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0" i="1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are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adjacent.</a:t>
            </a:r>
            <a:br>
              <a:rPr b="0" i="0" lang="en-US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0" name="Google Shape;90;g3220fd27c11_0_89"/>
          <p:cNvSpPr txBox="1"/>
          <p:nvPr/>
        </p:nvSpPr>
        <p:spPr>
          <a:xfrm>
            <a:off x="3353250" y="493250"/>
            <a:ext cx="2499300" cy="9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300"/>
              <a:buFont typeface="Tahoma"/>
              <a:buChar char="•"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endParaRPr b="0" baseline="3000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300"/>
              <a:buFont typeface="Tahoma"/>
              <a:buChar char="•"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11150" lvl="0" marL="4572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300"/>
              <a:buFont typeface="Tahoma"/>
              <a:buChar char="•"/>
            </a:pPr>
            <a:r>
              <a:rPr b="0" baseline="30000" i="0" lang="en-US" sz="13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0" i="0" sz="13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A diagram of a connection&#10;&#10;Description automatically generated with medium confidence" id="91" name="Google Shape;91;g3220fd27c11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56650" y="1869827"/>
            <a:ext cx="2970875" cy="8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220fd27c11_0_89"/>
          <p:cNvSpPr txBox="1"/>
          <p:nvPr/>
        </p:nvSpPr>
        <p:spPr>
          <a:xfrm>
            <a:off x="264575" y="2934100"/>
            <a:ext cx="4762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220fd27c11_0_80"/>
          <p:cNvSpPr txBox="1"/>
          <p:nvPr>
            <p:ph type="title"/>
          </p:nvPr>
        </p:nvSpPr>
        <p:spPr>
          <a:xfrm>
            <a:off x="263417" y="685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pic>
        <p:nvPicPr>
          <p:cNvPr id="98" name="Google Shape;98;g3220fd27c11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25" y="1779700"/>
            <a:ext cx="2524059" cy="14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3220fd27c11_0_80"/>
          <p:cNvSpPr txBox="1"/>
          <p:nvPr/>
        </p:nvSpPr>
        <p:spPr>
          <a:xfrm>
            <a:off x="3322700" y="2246800"/>
            <a:ext cx="2271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What is the degree of d here?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g3220fd27c11_0_80"/>
          <p:cNvSpPr txBox="1"/>
          <p:nvPr/>
        </p:nvSpPr>
        <p:spPr>
          <a:xfrm>
            <a:off x="140825" y="34305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Here, v is a node/vertex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incoming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 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20fd27c11_5_376"/>
          <p:cNvSpPr txBox="1"/>
          <p:nvPr>
            <p:ph type="title"/>
          </p:nvPr>
        </p:nvSpPr>
        <p:spPr>
          <a:xfrm>
            <a:off x="263417" y="685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52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/>
              <a:t>Vertex Degrees</a:t>
            </a:r>
            <a:endParaRPr/>
          </a:p>
        </p:txBody>
      </p:sp>
      <p:pic>
        <p:nvPicPr>
          <p:cNvPr id="106" name="Google Shape;106;g3220fd27c11_5_3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25" y="1779700"/>
            <a:ext cx="2524059" cy="143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3220fd27c11_5_376"/>
          <p:cNvSpPr txBox="1"/>
          <p:nvPr/>
        </p:nvSpPr>
        <p:spPr>
          <a:xfrm>
            <a:off x="3322700" y="2042700"/>
            <a:ext cx="2271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of d is 3.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Because d is connected to b, c, e by 3 edges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" name="Google Shape;108;g3220fd27c11_5_376"/>
          <p:cNvSpPr txBox="1"/>
          <p:nvPr/>
        </p:nvSpPr>
        <p:spPr>
          <a:xfrm>
            <a:off x="140825" y="343050"/>
            <a:ext cx="5651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Here, v is a node/vertex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undirected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Degree (deg⁡(v))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edges connected to v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 directed graph: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In-degree (indeg(v))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incoming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to v (Number of edges ending at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○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Out-degree (outdeg(v))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Number of </a:t>
            </a:r>
            <a:r>
              <a:rPr b="1" i="0" lang="en-US" sz="8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outgoing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edges from v (Number of edges originating from the vertex)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Directed Edge Representation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Edge (a, b): Outgoing from a, incoming to b.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28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"/>
              <a:buFont typeface="Tahoma"/>
              <a:buNone/>
            </a:pPr>
            <a:r>
              <a:t/>
            </a:r>
            <a:endParaRPr b="0" i="0" sz="4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2024-12-06T15:26:07Z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2024-12-06T00:00:00Z</vt:filetime>
  </property>
  <property fmtid="{D5CDD505-2E9C-101B-9397-08002B2CF9AE}" pid="5" name="Producer">
    <vt:lpwstr>Microsoft® PowerPoint® for Microsoft 365</vt:lpwstr>
  </property>
</Properties>
</file>